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8" r:id="rId7"/>
    <p:sldId id="269" r:id="rId8"/>
    <p:sldId id="262" r:id="rId9"/>
    <p:sldId id="264" r:id="rId10"/>
    <p:sldId id="263" r:id="rId11"/>
    <p:sldId id="265" r:id="rId12"/>
    <p:sldId id="266" r:id="rId13"/>
    <p:sldId id="267" r:id="rId14"/>
    <p:sldId id="258" r:id="rId15"/>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30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6277C9F6-333D-4CFC-967A-7275A51579DA}" type="datetimeFigureOut">
              <a:rPr lang="zh-TW" altLang="en-US" smtClean="0"/>
              <a:pPr/>
              <a:t>2013/2/6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D1463A79-E49F-40FC-A608-24A55D8600BF}" type="slidenum">
              <a:rPr lang="zh-TW" altLang="en-US" smtClean="0"/>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6277C9F6-333D-4CFC-967A-7275A51579DA}" type="datetimeFigureOut">
              <a:rPr lang="zh-TW" altLang="en-US" smtClean="0"/>
              <a:pPr/>
              <a:t>2013/2/6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D1463A79-E49F-40FC-A608-24A55D8600BF}"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6277C9F6-333D-4CFC-967A-7275A51579DA}" type="datetimeFigureOut">
              <a:rPr lang="zh-TW" altLang="en-US" smtClean="0"/>
              <a:pPr/>
              <a:t>2013/2/6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D1463A79-E49F-40FC-A608-24A55D8600BF}"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6277C9F6-333D-4CFC-967A-7275A51579DA}" type="datetimeFigureOut">
              <a:rPr lang="zh-TW" altLang="en-US" smtClean="0"/>
              <a:pPr/>
              <a:t>2013/2/6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D1463A79-E49F-40FC-A608-24A55D8600BF}"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6277C9F6-333D-4CFC-967A-7275A51579DA}" type="datetimeFigureOut">
              <a:rPr lang="zh-TW" altLang="en-US" smtClean="0"/>
              <a:pPr/>
              <a:t>2013/2/6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D1463A79-E49F-40FC-A608-24A55D8600BF}" type="slidenum">
              <a:rPr lang="zh-TW" altLang="en-US" smtClean="0"/>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6277C9F6-333D-4CFC-967A-7275A51579DA}" type="datetimeFigureOut">
              <a:rPr lang="zh-TW" altLang="en-US" smtClean="0"/>
              <a:pPr/>
              <a:t>2013/2/6</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D1463A79-E49F-40FC-A608-24A55D8600BF}"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6277C9F6-333D-4CFC-967A-7275A51579DA}" type="datetimeFigureOut">
              <a:rPr lang="zh-TW" altLang="en-US" smtClean="0"/>
              <a:pPr/>
              <a:t>2013/2/6</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D1463A79-E49F-40FC-A608-24A55D8600BF}"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6277C9F6-333D-4CFC-967A-7275A51579DA}" type="datetimeFigureOut">
              <a:rPr lang="zh-TW" altLang="en-US" smtClean="0"/>
              <a:pPr/>
              <a:t>2013/2/6</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D1463A79-E49F-40FC-A608-24A55D8600BF}"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6277C9F6-333D-4CFC-967A-7275A51579DA}" type="datetimeFigureOut">
              <a:rPr lang="zh-TW" altLang="en-US" smtClean="0"/>
              <a:pPr/>
              <a:t>2013/2/6</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D1463A79-E49F-40FC-A608-24A55D8600BF}"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6277C9F6-333D-4CFC-967A-7275A51579DA}" type="datetimeFigureOut">
              <a:rPr lang="zh-TW" altLang="en-US" smtClean="0"/>
              <a:pPr/>
              <a:t>2013/2/6</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D1463A79-E49F-40FC-A608-24A55D8600BF}"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6277C9F6-333D-4CFC-967A-7275A51579DA}" type="datetimeFigureOut">
              <a:rPr lang="zh-TW" altLang="en-US" smtClean="0"/>
              <a:pPr/>
              <a:t>2013/2/6</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D1463A79-E49F-40FC-A608-24A55D8600BF}"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77C9F6-333D-4CFC-967A-7275A51579DA}" type="datetimeFigureOut">
              <a:rPr lang="zh-TW" altLang="en-US" smtClean="0"/>
              <a:pPr/>
              <a:t>2013/2/6</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463A79-E49F-40FC-A608-24A55D8600BF}"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7"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zh-TW" altLang="en-US" dirty="0"/>
              <a:t>進度</a:t>
            </a:r>
            <a:r>
              <a:rPr lang="zh-TW" altLang="en-US" dirty="0" smtClean="0"/>
              <a:t>報告</a:t>
            </a:r>
            <a:endParaRPr lang="zh-TW" altLang="en-US" dirty="0"/>
          </a:p>
        </p:txBody>
      </p:sp>
      <p:sp>
        <p:nvSpPr>
          <p:cNvPr id="3" name="副標題 2"/>
          <p:cNvSpPr>
            <a:spLocks noGrp="1"/>
          </p:cNvSpPr>
          <p:nvPr>
            <p:ph type="subTitle" idx="1"/>
          </p:nvPr>
        </p:nvSpPr>
        <p:spPr/>
        <p:txBody>
          <a:bodyPr/>
          <a:lstStyle/>
          <a:p>
            <a:r>
              <a:rPr lang="en-US" altLang="zh-TW" dirty="0" smtClean="0"/>
              <a:t>2013/2/6</a:t>
            </a:r>
            <a:endParaRPr lang="zh-TW"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zh-TW" dirty="0" smtClean="0"/>
              <a:t>箱型價差</a:t>
            </a:r>
            <a:endParaRPr lang="zh-TW" altLang="en-US" dirty="0"/>
          </a:p>
        </p:txBody>
      </p:sp>
      <p:sp>
        <p:nvSpPr>
          <p:cNvPr id="3" name="內容版面配置區 2"/>
          <p:cNvSpPr>
            <a:spLocks noGrp="1"/>
          </p:cNvSpPr>
          <p:nvPr>
            <p:ph idx="1"/>
          </p:nvPr>
        </p:nvSpPr>
        <p:spPr/>
        <p:txBody>
          <a:bodyPr>
            <a:normAutofit fontScale="92500" lnSpcReduction="20000"/>
          </a:bodyPr>
          <a:lstStyle/>
          <a:p>
            <a:r>
              <a:rPr lang="zh-TW" altLang="zh-TW" dirty="0" smtClean="0"/>
              <a:t>箱型價差是一種部位包含兩對買賣權有著不同的履約價但卻有相同到期日。</a:t>
            </a:r>
            <a:endParaRPr lang="en-US" altLang="zh-TW" dirty="0" smtClean="0"/>
          </a:p>
          <a:p>
            <a:r>
              <a:rPr lang="zh-TW" altLang="zh-TW" dirty="0" smtClean="0"/>
              <a:t>它結合了一個看漲的買權價差跟一個看跌的賣權價差，藉由買進履約價分別為</a:t>
            </a:r>
            <a:r>
              <a:rPr lang="en-US" altLang="zh-TW" i="1" dirty="0" smtClean="0"/>
              <a:t>K</a:t>
            </a:r>
            <a:r>
              <a:rPr lang="en-US" altLang="zh-TW" baseline="-25000" dirty="0" smtClean="0"/>
              <a:t>2</a:t>
            </a:r>
            <a:r>
              <a:rPr lang="zh-TW" altLang="zh-TW" dirty="0" smtClean="0"/>
              <a:t>與</a:t>
            </a:r>
            <a:r>
              <a:rPr lang="en-US" altLang="zh-TW" i="1" dirty="0" smtClean="0"/>
              <a:t>K</a:t>
            </a:r>
            <a:r>
              <a:rPr lang="en-US" altLang="zh-TW" baseline="-25000" dirty="0" smtClean="0"/>
              <a:t>1</a:t>
            </a:r>
            <a:r>
              <a:rPr lang="zh-TW" altLang="zh-TW" dirty="0" smtClean="0"/>
              <a:t>的買權與賣權，可創造一個無風險部位。箱型價差的關係式如下：</a:t>
            </a:r>
          </a:p>
          <a:p>
            <a:r>
              <a:rPr lang="en-US" altLang="zh-TW" i="1" dirty="0"/>
              <a:t>( K</a:t>
            </a:r>
            <a:r>
              <a:rPr lang="en-US" altLang="zh-TW" i="1" baseline="-25000" dirty="0"/>
              <a:t>2</a:t>
            </a:r>
            <a:r>
              <a:rPr lang="zh-TW" altLang="zh-TW" i="1" dirty="0"/>
              <a:t>－</a:t>
            </a:r>
            <a:r>
              <a:rPr lang="en-US" altLang="zh-TW" i="1" dirty="0"/>
              <a:t>K</a:t>
            </a:r>
            <a:r>
              <a:rPr lang="en-US" altLang="zh-TW" i="1" baseline="-25000" dirty="0"/>
              <a:t>1</a:t>
            </a:r>
            <a:r>
              <a:rPr lang="en-US" altLang="zh-TW" i="1" dirty="0"/>
              <a:t> )</a:t>
            </a:r>
            <a:r>
              <a:rPr lang="en-US" altLang="zh-TW" i="1" dirty="0" smtClean="0"/>
              <a:t>e</a:t>
            </a:r>
            <a:r>
              <a:rPr lang="en-US" altLang="zh-TW" i="1" baseline="30000" dirty="0" smtClean="0"/>
              <a:t>-</a:t>
            </a:r>
            <a:r>
              <a:rPr lang="en-US" altLang="zh-TW" i="1" baseline="30000" dirty="0" err="1" smtClean="0"/>
              <a:t>rT</a:t>
            </a:r>
            <a:r>
              <a:rPr lang="en-US" altLang="zh-TW" i="1" dirty="0" smtClean="0"/>
              <a:t>–(P</a:t>
            </a:r>
            <a:r>
              <a:rPr lang="en-US" altLang="zh-TW" i="1" baseline="-25000" dirty="0" smtClean="0"/>
              <a:t>1 </a:t>
            </a:r>
            <a:r>
              <a:rPr lang="en-US" altLang="zh-TW" i="1" dirty="0" smtClean="0"/>
              <a:t>-P</a:t>
            </a:r>
            <a:r>
              <a:rPr lang="en-US" altLang="zh-TW" i="1" baseline="-25000" dirty="0" smtClean="0"/>
              <a:t>2 </a:t>
            </a:r>
            <a:r>
              <a:rPr lang="en-US" altLang="zh-TW" i="1" dirty="0" smtClean="0"/>
              <a:t>-C</a:t>
            </a:r>
            <a:r>
              <a:rPr lang="en-US" altLang="zh-TW" i="1" baseline="-25000" dirty="0" smtClean="0"/>
              <a:t>1</a:t>
            </a:r>
            <a:r>
              <a:rPr lang="en-US" altLang="zh-TW" i="1" dirty="0"/>
              <a:t>+ C</a:t>
            </a:r>
            <a:r>
              <a:rPr lang="en-US" altLang="zh-TW" i="1" baseline="-25000" dirty="0"/>
              <a:t>2 </a:t>
            </a:r>
            <a:r>
              <a:rPr lang="en-US" altLang="zh-TW" i="1" baseline="-25000" dirty="0" smtClean="0"/>
              <a:t> </a:t>
            </a:r>
            <a:r>
              <a:rPr lang="en-US" altLang="zh-TW" i="1" dirty="0" smtClean="0"/>
              <a:t>)=0 (5)</a:t>
            </a:r>
            <a:endParaRPr lang="zh-TW" altLang="en-US" dirty="0" smtClean="0"/>
          </a:p>
          <a:p>
            <a:r>
              <a:rPr lang="zh-TW" altLang="zh-TW" dirty="0" smtClean="0"/>
              <a:t>其中</a:t>
            </a:r>
            <a:r>
              <a:rPr lang="en-US" altLang="zh-TW" i="1" dirty="0" smtClean="0"/>
              <a:t>C</a:t>
            </a:r>
            <a:r>
              <a:rPr lang="en-US" altLang="zh-TW" i="1" baseline="-25000" dirty="0" smtClean="0"/>
              <a:t>1</a:t>
            </a:r>
            <a:r>
              <a:rPr lang="zh-TW" altLang="zh-TW" dirty="0" smtClean="0"/>
              <a:t>為</a:t>
            </a:r>
            <a:r>
              <a:rPr lang="zh-TW" altLang="zh-TW" dirty="0"/>
              <a:t>履約價</a:t>
            </a:r>
            <a:r>
              <a:rPr lang="en-US" altLang="zh-TW" i="1" dirty="0"/>
              <a:t>K</a:t>
            </a:r>
            <a:r>
              <a:rPr lang="en-US" altLang="zh-TW" baseline="-25000" dirty="0"/>
              <a:t>1</a:t>
            </a:r>
            <a:r>
              <a:rPr lang="zh-TW" altLang="zh-TW" dirty="0"/>
              <a:t>的買權，其他變數同理類推</a:t>
            </a:r>
          </a:p>
          <a:p>
            <a:r>
              <a:rPr lang="zh-TW" altLang="zh-TW" dirty="0"/>
              <a:t>當考慮交易成本後，若無套利機會，則長部位箱型價差等式應形成下列不等式</a:t>
            </a:r>
            <a:r>
              <a:rPr lang="zh-TW" altLang="zh-TW" dirty="0" smtClean="0"/>
              <a:t>：</a:t>
            </a:r>
            <a:endParaRPr lang="zh-TW" altLang="zh-TW" dirty="0"/>
          </a:p>
        </p:txBody>
      </p:sp>
      <p:graphicFrame>
        <p:nvGraphicFramePr>
          <p:cNvPr id="4098" name="Object 2"/>
          <p:cNvGraphicFramePr>
            <a:graphicFrameLocks noChangeAspect="1"/>
          </p:cNvGraphicFramePr>
          <p:nvPr/>
        </p:nvGraphicFramePr>
        <p:xfrm>
          <a:off x="755576" y="5805264"/>
          <a:ext cx="7848600" cy="461963"/>
        </p:xfrm>
        <a:graphic>
          <a:graphicData uri="http://schemas.openxmlformats.org/presentationml/2006/ole">
            <p:oleObj spid="_x0000_s4103" name="方程式" r:id="rId3" imgW="3467100" imgH="254000" progId="Equation.3">
              <p:embed/>
            </p:oleObj>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zh-TW" dirty="0" smtClean="0"/>
              <a:t>箱型價差</a:t>
            </a:r>
            <a:endParaRPr lang="zh-TW" altLang="en-US" dirty="0"/>
          </a:p>
        </p:txBody>
      </p:sp>
      <p:sp>
        <p:nvSpPr>
          <p:cNvPr id="3" name="內容版面配置區 2"/>
          <p:cNvSpPr>
            <a:spLocks noGrp="1"/>
          </p:cNvSpPr>
          <p:nvPr>
            <p:ph idx="1"/>
          </p:nvPr>
        </p:nvSpPr>
        <p:spPr>
          <a:xfrm>
            <a:off x="457200" y="1484784"/>
            <a:ext cx="8229600" cy="5184576"/>
          </a:xfrm>
        </p:spPr>
        <p:txBody>
          <a:bodyPr>
            <a:normAutofit fontScale="77500" lnSpcReduction="20000"/>
          </a:bodyPr>
          <a:lstStyle/>
          <a:p>
            <a:r>
              <a:rPr lang="zh-TW" altLang="zh-TW" dirty="0" smtClean="0"/>
              <a:t>短部位</a:t>
            </a:r>
            <a:r>
              <a:rPr lang="zh-TW" altLang="zh-TW" dirty="0"/>
              <a:t>箱型價差應形成下列不等式</a:t>
            </a:r>
            <a:r>
              <a:rPr lang="zh-TW" altLang="zh-TW" dirty="0" smtClean="0"/>
              <a:t>：</a:t>
            </a:r>
            <a:endParaRPr lang="en-US" altLang="zh-TW" dirty="0" smtClean="0"/>
          </a:p>
          <a:p>
            <a:endParaRPr lang="zh-TW" altLang="zh-TW" dirty="0"/>
          </a:p>
          <a:p>
            <a:endParaRPr lang="en-US" altLang="zh-TW" dirty="0" smtClean="0"/>
          </a:p>
          <a:p>
            <a:r>
              <a:rPr lang="zh-TW" altLang="zh-TW" dirty="0" smtClean="0"/>
              <a:t>如果</a:t>
            </a:r>
            <a:r>
              <a:rPr lang="zh-TW" altLang="zh-TW" dirty="0"/>
              <a:t>不等式（</a:t>
            </a:r>
            <a:r>
              <a:rPr lang="en-US" altLang="zh-TW" dirty="0"/>
              <a:t>6</a:t>
            </a:r>
            <a:r>
              <a:rPr lang="zh-TW" altLang="zh-TW" dirty="0"/>
              <a:t>）不成立，可用下述策略套利，買一個看漲買權價差及看跌賣權價差並借入一筆</a:t>
            </a:r>
            <a:r>
              <a:rPr lang="en-US" altLang="zh-TW" i="1" dirty="0"/>
              <a:t>( K</a:t>
            </a:r>
            <a:r>
              <a:rPr lang="en-US" altLang="zh-TW" i="1" baseline="-25000" dirty="0"/>
              <a:t>1</a:t>
            </a:r>
            <a:r>
              <a:rPr lang="zh-TW" altLang="zh-TW" i="1" dirty="0"/>
              <a:t>－</a:t>
            </a:r>
            <a:r>
              <a:rPr lang="en-US" altLang="zh-TW" i="1" dirty="0"/>
              <a:t>K</a:t>
            </a:r>
            <a:r>
              <a:rPr lang="en-US" altLang="zh-TW" i="1" baseline="-25000" dirty="0"/>
              <a:t>2</a:t>
            </a:r>
            <a:r>
              <a:rPr lang="en-US" altLang="zh-TW" i="1" dirty="0"/>
              <a:t> </a:t>
            </a:r>
            <a:r>
              <a:rPr lang="en-US" altLang="zh-TW" i="1" dirty="0" smtClean="0"/>
              <a:t>)</a:t>
            </a:r>
            <a:r>
              <a:rPr lang="en-US" altLang="zh-TW" dirty="0"/>
              <a:t> </a:t>
            </a:r>
            <a:r>
              <a:rPr lang="en-US" altLang="zh-TW" i="1" dirty="0"/>
              <a:t>  </a:t>
            </a:r>
            <a:endParaRPr lang="en-US" altLang="zh-TW" i="1" dirty="0" smtClean="0"/>
          </a:p>
          <a:p>
            <a:pPr>
              <a:buNone/>
            </a:pPr>
            <a:r>
              <a:rPr lang="en-US" altLang="zh-TW" i="1" dirty="0" smtClean="0"/>
              <a:t>	</a:t>
            </a:r>
            <a:r>
              <a:rPr lang="zh-TW" altLang="zh-TW" dirty="0" smtClean="0"/>
              <a:t>的</a:t>
            </a:r>
            <a:r>
              <a:rPr lang="zh-TW" altLang="zh-TW" dirty="0"/>
              <a:t>現金</a:t>
            </a:r>
            <a:r>
              <a:rPr lang="zh-TW" altLang="zh-TW" dirty="0" smtClean="0"/>
              <a:t>。</a:t>
            </a:r>
            <a:endParaRPr lang="en-US" altLang="zh-TW" dirty="0" smtClean="0"/>
          </a:p>
          <a:p>
            <a:pPr>
              <a:buNone/>
            </a:pPr>
            <a:endParaRPr lang="en-US" altLang="zh-TW" dirty="0" smtClean="0"/>
          </a:p>
          <a:p>
            <a:r>
              <a:rPr lang="zh-TW" altLang="zh-TW" dirty="0" smtClean="0"/>
              <a:t>選擇</a:t>
            </a:r>
            <a:r>
              <a:rPr lang="zh-TW" altLang="zh-TW" dirty="0"/>
              <a:t>權的總交易成本為</a:t>
            </a:r>
            <a:r>
              <a:rPr lang="en-US" altLang="zh-TW" dirty="0"/>
              <a:t> </a:t>
            </a:r>
            <a:r>
              <a:rPr lang="zh-TW" altLang="en-US" dirty="0"/>
              <a:t>　</a:t>
            </a:r>
            <a:r>
              <a:rPr lang="zh-TW" altLang="en-US" dirty="0" smtClean="0"/>
              <a:t>　　　　　　　　　　　　</a:t>
            </a:r>
            <a:r>
              <a:rPr lang="zh-TW" altLang="zh-TW" dirty="0" smtClean="0"/>
              <a:t>，</a:t>
            </a:r>
            <a:r>
              <a:rPr lang="zh-TW" altLang="zh-TW" dirty="0"/>
              <a:t>而借入現金的淨收益為</a:t>
            </a:r>
            <a:r>
              <a:rPr lang="en-US" altLang="zh-TW" i="1" dirty="0"/>
              <a:t>( K</a:t>
            </a:r>
            <a:r>
              <a:rPr lang="en-US" altLang="zh-TW" i="1" baseline="-25000" dirty="0"/>
              <a:t>2</a:t>
            </a:r>
            <a:r>
              <a:rPr lang="zh-TW" altLang="zh-TW" i="1" dirty="0"/>
              <a:t>－</a:t>
            </a:r>
            <a:r>
              <a:rPr lang="en-US" altLang="zh-TW" i="1" dirty="0"/>
              <a:t>K</a:t>
            </a:r>
            <a:r>
              <a:rPr lang="en-US" altLang="zh-TW" i="1" baseline="-25000" dirty="0"/>
              <a:t>1</a:t>
            </a:r>
            <a:r>
              <a:rPr lang="en-US" altLang="zh-TW" i="1" dirty="0"/>
              <a:t> ) </a:t>
            </a:r>
            <a:r>
              <a:rPr lang="zh-TW" altLang="en-US" i="1" dirty="0" smtClean="0"/>
              <a:t>　　</a:t>
            </a:r>
            <a:r>
              <a:rPr lang="zh-TW" altLang="zh-TW" dirty="0" smtClean="0"/>
              <a:t>。而</a:t>
            </a:r>
            <a:r>
              <a:rPr lang="zh-TW" altLang="zh-TW" dirty="0"/>
              <a:t>由於箱型價差到期時的現金流量</a:t>
            </a:r>
            <a:r>
              <a:rPr lang="en-US" altLang="zh-TW" i="1" dirty="0"/>
              <a:t>( K</a:t>
            </a:r>
            <a:r>
              <a:rPr lang="en-US" altLang="zh-TW" i="1" baseline="-25000" dirty="0"/>
              <a:t>2</a:t>
            </a:r>
            <a:r>
              <a:rPr lang="zh-TW" altLang="zh-TW" i="1" dirty="0"/>
              <a:t>－</a:t>
            </a:r>
            <a:r>
              <a:rPr lang="en-US" altLang="zh-TW" i="1" dirty="0"/>
              <a:t>K</a:t>
            </a:r>
            <a:r>
              <a:rPr lang="en-US" altLang="zh-TW" i="1" baseline="-25000" dirty="0"/>
              <a:t>1</a:t>
            </a:r>
            <a:r>
              <a:rPr lang="en-US" altLang="zh-TW" i="1" dirty="0"/>
              <a:t> ) </a:t>
            </a:r>
            <a:r>
              <a:rPr lang="zh-TW" altLang="zh-TW" dirty="0"/>
              <a:t>應等於到期時所應償還的借貸金額。因此，選擇權的總交易成本至少應大於或等於借入的金額，否則就會有套利機會的存在。同樣的，不等式（</a:t>
            </a:r>
            <a:r>
              <a:rPr lang="en-US" altLang="zh-TW" dirty="0"/>
              <a:t>7</a:t>
            </a:r>
            <a:r>
              <a:rPr lang="zh-TW" altLang="zh-TW" dirty="0"/>
              <a:t>）表示，賣出一個看漲買權價差及看跌賣權價差的總交易成本至少應大於或等於借出的金額</a:t>
            </a:r>
            <a:r>
              <a:rPr lang="en-US" altLang="zh-TW" i="1" dirty="0"/>
              <a:t>( K</a:t>
            </a:r>
            <a:r>
              <a:rPr lang="en-US" altLang="zh-TW" i="1" baseline="-25000" dirty="0"/>
              <a:t>2</a:t>
            </a:r>
            <a:r>
              <a:rPr lang="zh-TW" altLang="zh-TW" i="1" dirty="0"/>
              <a:t>－</a:t>
            </a:r>
            <a:r>
              <a:rPr lang="en-US" altLang="zh-TW" i="1" dirty="0"/>
              <a:t>K</a:t>
            </a:r>
            <a:r>
              <a:rPr lang="en-US" altLang="zh-TW" i="1" baseline="-25000" dirty="0"/>
              <a:t>1</a:t>
            </a:r>
            <a:r>
              <a:rPr lang="en-US" altLang="zh-TW" i="1" dirty="0"/>
              <a:t> ) </a:t>
            </a:r>
            <a:endParaRPr lang="zh-TW" altLang="zh-TW" dirty="0"/>
          </a:p>
        </p:txBody>
      </p:sp>
      <p:graphicFrame>
        <p:nvGraphicFramePr>
          <p:cNvPr id="3075" name="Object 3"/>
          <p:cNvGraphicFramePr>
            <a:graphicFrameLocks noChangeAspect="1"/>
          </p:cNvGraphicFramePr>
          <p:nvPr/>
        </p:nvGraphicFramePr>
        <p:xfrm>
          <a:off x="755576" y="1916832"/>
          <a:ext cx="7776864" cy="569734"/>
        </p:xfrm>
        <a:graphic>
          <a:graphicData uri="http://schemas.openxmlformats.org/presentationml/2006/ole">
            <p:oleObj spid="_x0000_s3101" name="方程式" r:id="rId3" imgW="3467100" imgH="254000" progId="Equation.3">
              <p:embed/>
            </p:oleObj>
          </a:graphicData>
        </a:graphic>
      </p:graphicFrame>
      <p:graphicFrame>
        <p:nvGraphicFramePr>
          <p:cNvPr id="3076" name="Object 4"/>
          <p:cNvGraphicFramePr>
            <a:graphicFrameLocks noChangeAspect="1"/>
          </p:cNvGraphicFramePr>
          <p:nvPr/>
        </p:nvGraphicFramePr>
        <p:xfrm>
          <a:off x="7823026" y="2996952"/>
          <a:ext cx="565398" cy="430779"/>
        </p:xfrm>
        <a:graphic>
          <a:graphicData uri="http://schemas.openxmlformats.org/presentationml/2006/ole">
            <p:oleObj spid="_x0000_s3102" name="方程式" r:id="rId4" imgW="266469" imgH="203024" progId="Equation.3">
              <p:embed/>
            </p:oleObj>
          </a:graphicData>
        </a:graphic>
      </p:graphicFrame>
      <p:graphicFrame>
        <p:nvGraphicFramePr>
          <p:cNvPr id="3077" name="Object 5"/>
          <p:cNvGraphicFramePr>
            <a:graphicFrameLocks noChangeAspect="1"/>
          </p:cNvGraphicFramePr>
          <p:nvPr/>
        </p:nvGraphicFramePr>
        <p:xfrm>
          <a:off x="4139952" y="4005064"/>
          <a:ext cx="4047916" cy="480690"/>
        </p:xfrm>
        <a:graphic>
          <a:graphicData uri="http://schemas.openxmlformats.org/presentationml/2006/ole">
            <p:oleObj spid="_x0000_s3103" name="方程式" r:id="rId5" imgW="2032000" imgH="241300" progId="Equation.3">
              <p:embed/>
            </p:oleObj>
          </a:graphicData>
        </a:graphic>
      </p:graphicFrame>
      <p:graphicFrame>
        <p:nvGraphicFramePr>
          <p:cNvPr id="3078" name="Object 6"/>
          <p:cNvGraphicFramePr>
            <a:graphicFrameLocks noChangeAspect="1"/>
          </p:cNvGraphicFramePr>
          <p:nvPr/>
        </p:nvGraphicFramePr>
        <p:xfrm>
          <a:off x="5292080" y="4293096"/>
          <a:ext cx="565150" cy="430213"/>
        </p:xfrm>
        <a:graphic>
          <a:graphicData uri="http://schemas.openxmlformats.org/presentationml/2006/ole">
            <p:oleObj spid="_x0000_s3104" name="方程式" r:id="rId6" imgW="266469" imgH="203024" progId="Equation.3">
              <p:embed/>
            </p:oleObj>
          </a:graphicData>
        </a:graphic>
      </p:graphicFrame>
      <p:graphicFrame>
        <p:nvGraphicFramePr>
          <p:cNvPr id="3080" name="Object 8"/>
          <p:cNvGraphicFramePr>
            <a:graphicFrameLocks noChangeAspect="1"/>
          </p:cNvGraphicFramePr>
          <p:nvPr/>
        </p:nvGraphicFramePr>
        <p:xfrm>
          <a:off x="8471346" y="5805264"/>
          <a:ext cx="565150" cy="430213"/>
        </p:xfrm>
        <a:graphic>
          <a:graphicData uri="http://schemas.openxmlformats.org/presentationml/2006/ole">
            <p:oleObj spid="_x0000_s3105" name="方程式" r:id="rId7" imgW="266469" imgH="203024" progId="Equation.3">
              <p:embed/>
            </p:oleObj>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Put-Call Future Parity</a:t>
            </a:r>
            <a:endParaRPr lang="zh-TW" altLang="en-US" dirty="0"/>
          </a:p>
        </p:txBody>
      </p:sp>
      <p:sp>
        <p:nvSpPr>
          <p:cNvPr id="3" name="內容版面配置區 2"/>
          <p:cNvSpPr>
            <a:spLocks noGrp="1"/>
          </p:cNvSpPr>
          <p:nvPr>
            <p:ph idx="1"/>
          </p:nvPr>
        </p:nvSpPr>
        <p:spPr/>
        <p:txBody>
          <a:bodyPr>
            <a:normAutofit fontScale="85000" lnSpcReduction="10000"/>
          </a:bodyPr>
          <a:lstStyle/>
          <a:p>
            <a:r>
              <a:rPr lang="zh-TW" altLang="en-US" dirty="0"/>
              <a:t>此理論是由</a:t>
            </a:r>
            <a:r>
              <a:rPr lang="en-US" altLang="zh-TW" dirty="0"/>
              <a:t>Tucker(1991)</a:t>
            </a:r>
            <a:r>
              <a:rPr lang="zh-TW" altLang="en-US" dirty="0"/>
              <a:t>修改</a:t>
            </a:r>
            <a:r>
              <a:rPr lang="en-US" altLang="zh-TW" dirty="0"/>
              <a:t>Stoll</a:t>
            </a:r>
            <a:r>
              <a:rPr lang="zh-TW" altLang="en-US" dirty="0"/>
              <a:t>所提出的</a:t>
            </a:r>
            <a:r>
              <a:rPr lang="en-US" altLang="zh-TW" dirty="0"/>
              <a:t>Put-Call Parity </a:t>
            </a:r>
            <a:r>
              <a:rPr lang="zh-TW" altLang="en-US" dirty="0"/>
              <a:t>理論。在完美市場假設之下，認為期貨的價格應該能反應現貨的價格加上持有現貨之成本，因此使用期貨取代原來</a:t>
            </a:r>
            <a:r>
              <a:rPr lang="en-US" altLang="zh-TW" dirty="0"/>
              <a:t>Put-Call Parity </a:t>
            </a:r>
            <a:r>
              <a:rPr lang="zh-TW" altLang="en-US" dirty="0"/>
              <a:t>理論中的現貨部位，總共列了５樣基本假設，分別為：</a:t>
            </a:r>
          </a:p>
          <a:p>
            <a:r>
              <a:rPr lang="zh-TW" altLang="en-US" dirty="0"/>
              <a:t>１</a:t>
            </a:r>
            <a:r>
              <a:rPr lang="en-US" altLang="zh-TW" dirty="0"/>
              <a:t>. </a:t>
            </a:r>
            <a:r>
              <a:rPr lang="zh-TW" altLang="en-US" dirty="0"/>
              <a:t>期貨與選擇權的到期日皆相同</a:t>
            </a:r>
          </a:p>
          <a:p>
            <a:r>
              <a:rPr lang="zh-TW" altLang="en-US" dirty="0"/>
              <a:t>２</a:t>
            </a:r>
            <a:r>
              <a:rPr lang="en-US" altLang="zh-TW" dirty="0"/>
              <a:t>. </a:t>
            </a:r>
            <a:r>
              <a:rPr lang="zh-TW" altLang="en-US" dirty="0"/>
              <a:t>期貨與選擇權皆需持有至到期日</a:t>
            </a:r>
          </a:p>
          <a:p>
            <a:r>
              <a:rPr lang="zh-TW" altLang="en-US" dirty="0"/>
              <a:t>３</a:t>
            </a:r>
            <a:r>
              <a:rPr lang="en-US" altLang="zh-TW" dirty="0"/>
              <a:t>. </a:t>
            </a:r>
            <a:r>
              <a:rPr lang="zh-TW" altLang="en-US" dirty="0"/>
              <a:t>選擇權為不提前履約之歐式選擇權</a:t>
            </a:r>
          </a:p>
          <a:p>
            <a:r>
              <a:rPr lang="zh-TW" altLang="en-US" dirty="0"/>
              <a:t>４</a:t>
            </a:r>
            <a:r>
              <a:rPr lang="en-US" altLang="zh-TW" dirty="0"/>
              <a:t>. </a:t>
            </a:r>
            <a:r>
              <a:rPr lang="zh-TW" altLang="en-US" dirty="0"/>
              <a:t>不考慮交易成本和股利發放</a:t>
            </a:r>
          </a:p>
          <a:p>
            <a:r>
              <a:rPr lang="zh-TW" altLang="en-US" dirty="0"/>
              <a:t>５</a:t>
            </a:r>
            <a:r>
              <a:rPr lang="en-US" altLang="zh-TW" dirty="0"/>
              <a:t>. </a:t>
            </a:r>
            <a:r>
              <a:rPr lang="zh-TW" altLang="en-US" dirty="0"/>
              <a:t>市場可自由套利</a:t>
            </a:r>
          </a:p>
          <a:p>
            <a:endParaRPr lang="zh-TW" altLang="en-US" dirty="0"/>
          </a:p>
        </p:txBody>
      </p:sp>
    </p:spTree>
    <p:extLst>
      <p:ext uri="{BB962C8B-B14F-4D97-AF65-F5344CB8AC3E}">
        <p14:creationId xmlns="" xmlns:p14="http://schemas.microsoft.com/office/powerpoint/2010/main" val="2170071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Put-Call Future Parity</a:t>
            </a:r>
            <a:endParaRPr lang="zh-TW" altLang="en-US" dirty="0"/>
          </a:p>
        </p:txBody>
      </p:sp>
      <p:sp>
        <p:nvSpPr>
          <p:cNvPr id="3" name="內容版面配置區 2"/>
          <p:cNvSpPr>
            <a:spLocks noGrp="1"/>
          </p:cNvSpPr>
          <p:nvPr>
            <p:ph idx="1"/>
          </p:nvPr>
        </p:nvSpPr>
        <p:spPr/>
        <p:txBody>
          <a:bodyPr>
            <a:normAutofit fontScale="92500" lnSpcReduction="10000"/>
          </a:bodyPr>
          <a:lstStyle/>
          <a:p>
            <a:r>
              <a:rPr lang="zh-TW" altLang="en-US" dirty="0"/>
              <a:t>滿足以上５點後，以</a:t>
            </a:r>
            <a:r>
              <a:rPr lang="en-US" altLang="zh-TW" dirty="0"/>
              <a:t>C</a:t>
            </a:r>
            <a:r>
              <a:rPr lang="zh-TW" altLang="en-US" dirty="0"/>
              <a:t>和</a:t>
            </a:r>
            <a:r>
              <a:rPr lang="en-US" altLang="zh-TW" dirty="0"/>
              <a:t>P</a:t>
            </a:r>
            <a:r>
              <a:rPr lang="zh-TW" altLang="en-US" dirty="0"/>
              <a:t>分別代表美式買權和美式賣權的合理價格，</a:t>
            </a:r>
            <a:r>
              <a:rPr lang="en-US" altLang="zh-TW" dirty="0"/>
              <a:t>X</a:t>
            </a:r>
            <a:r>
              <a:rPr lang="zh-TW" altLang="en-US" dirty="0"/>
              <a:t>代表其履約價，</a:t>
            </a:r>
            <a:r>
              <a:rPr lang="en-US" altLang="zh-TW" dirty="0"/>
              <a:t>F</a:t>
            </a:r>
            <a:r>
              <a:rPr lang="zh-TW" altLang="en-US" dirty="0"/>
              <a:t>代表期貨價格，其價格公式如下：</a:t>
            </a:r>
          </a:p>
          <a:p>
            <a:r>
              <a:rPr lang="zh-TW" altLang="en-US" dirty="0"/>
              <a:t>Ｃ－Ｐ＝ </a:t>
            </a:r>
            <a:r>
              <a:rPr lang="en-US" altLang="zh-TW" dirty="0"/>
              <a:t>(</a:t>
            </a:r>
            <a:r>
              <a:rPr lang="zh-TW" altLang="en-US" dirty="0" smtClean="0"/>
              <a:t>Ｆ－Ｘ </a:t>
            </a:r>
            <a:r>
              <a:rPr lang="en-US" altLang="zh-TW" dirty="0" smtClean="0"/>
              <a:t>) ..................................</a:t>
            </a:r>
            <a:r>
              <a:rPr lang="zh-TW" altLang="en-US" dirty="0"/>
              <a:t>（</a:t>
            </a:r>
            <a:r>
              <a:rPr lang="en-US" altLang="zh-TW" dirty="0"/>
              <a:t>8</a:t>
            </a:r>
            <a:r>
              <a:rPr lang="zh-TW" altLang="en-US" dirty="0"/>
              <a:t>）</a:t>
            </a:r>
          </a:p>
          <a:p>
            <a:r>
              <a:rPr lang="zh-TW" altLang="en-US" dirty="0"/>
              <a:t>同時因為考慮交易成本情況下，必須改寫</a:t>
            </a:r>
            <a:r>
              <a:rPr lang="en-US" altLang="zh-TW" dirty="0"/>
              <a:t>(9)</a:t>
            </a:r>
            <a:r>
              <a:rPr lang="zh-TW" altLang="en-US" dirty="0"/>
              <a:t>式，加入交易成本</a:t>
            </a:r>
            <a:r>
              <a:rPr lang="en-US" altLang="zh-TW" dirty="0"/>
              <a:t>Cs</a:t>
            </a:r>
            <a:r>
              <a:rPr lang="zh-TW" altLang="en-US" dirty="0"/>
              <a:t>，改寫成下兩式不等式：</a:t>
            </a:r>
          </a:p>
          <a:p>
            <a:r>
              <a:rPr lang="zh-TW" altLang="en-US" dirty="0"/>
              <a:t>Ｃ－Ｐ－ </a:t>
            </a:r>
            <a:r>
              <a:rPr lang="en-US" altLang="zh-TW" dirty="0"/>
              <a:t>(</a:t>
            </a:r>
            <a:r>
              <a:rPr lang="zh-TW" altLang="en-US" dirty="0"/>
              <a:t>Ｆ－Ｘ </a:t>
            </a:r>
            <a:r>
              <a:rPr lang="en-US" altLang="zh-TW" dirty="0"/>
              <a:t>)  </a:t>
            </a:r>
            <a:r>
              <a:rPr lang="zh-TW" altLang="en-US" dirty="0"/>
              <a:t>≦</a:t>
            </a:r>
            <a:r>
              <a:rPr lang="zh-TW" altLang="en-US" dirty="0" smtClean="0"/>
              <a:t>Ｃ</a:t>
            </a:r>
            <a:r>
              <a:rPr lang="en-US" altLang="zh-TW" dirty="0"/>
              <a:t>S</a:t>
            </a:r>
            <a:r>
              <a:rPr lang="en-US" altLang="zh-TW" dirty="0" smtClean="0"/>
              <a:t>............................</a:t>
            </a:r>
            <a:r>
              <a:rPr lang="zh-TW" altLang="en-US" dirty="0"/>
              <a:t>（</a:t>
            </a:r>
            <a:r>
              <a:rPr lang="en-US" altLang="zh-TW" dirty="0"/>
              <a:t>9</a:t>
            </a:r>
            <a:r>
              <a:rPr lang="zh-TW" altLang="en-US" dirty="0"/>
              <a:t>）</a:t>
            </a:r>
          </a:p>
          <a:p>
            <a:r>
              <a:rPr lang="en-US" altLang="zh-TW" dirty="0"/>
              <a:t>(</a:t>
            </a:r>
            <a:r>
              <a:rPr lang="zh-TW" altLang="en-US" dirty="0"/>
              <a:t>Ｆ－Ｘ </a:t>
            </a:r>
            <a:r>
              <a:rPr lang="en-US" altLang="zh-TW" dirty="0"/>
              <a:t>)</a:t>
            </a:r>
            <a:r>
              <a:rPr lang="zh-TW" altLang="en-US" dirty="0" smtClean="0"/>
              <a:t>ｅ－ｒＴ－Ｃ＋Ｐ</a:t>
            </a:r>
            <a:r>
              <a:rPr lang="zh-TW" altLang="en-US" dirty="0"/>
              <a:t>≦</a:t>
            </a:r>
            <a:r>
              <a:rPr lang="en-US" altLang="zh-TW" dirty="0" smtClean="0"/>
              <a:t>CS................</a:t>
            </a:r>
            <a:r>
              <a:rPr lang="zh-TW" altLang="en-US" dirty="0"/>
              <a:t>（</a:t>
            </a:r>
            <a:r>
              <a:rPr lang="en-US" altLang="zh-TW" dirty="0"/>
              <a:t>10</a:t>
            </a:r>
            <a:r>
              <a:rPr lang="zh-TW" altLang="en-US" dirty="0"/>
              <a:t>）</a:t>
            </a:r>
          </a:p>
          <a:p>
            <a:r>
              <a:rPr lang="zh-TW" altLang="en-US" dirty="0"/>
              <a:t>如果不滿足以上兩式，便可以套利。 </a:t>
            </a:r>
          </a:p>
          <a:p>
            <a:endParaRPr lang="zh-TW" altLang="en-US" dirty="0"/>
          </a:p>
        </p:txBody>
      </p:sp>
    </p:spTree>
    <p:extLst>
      <p:ext uri="{BB962C8B-B14F-4D97-AF65-F5344CB8AC3E}">
        <p14:creationId xmlns="" xmlns:p14="http://schemas.microsoft.com/office/powerpoint/2010/main" val="2673779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最新近況</a:t>
            </a:r>
            <a:endParaRPr lang="zh-TW" altLang="en-US" dirty="0"/>
          </a:p>
        </p:txBody>
      </p:sp>
      <p:sp>
        <p:nvSpPr>
          <p:cNvPr id="3" name="內容版面配置區 2"/>
          <p:cNvSpPr>
            <a:spLocks noGrp="1"/>
          </p:cNvSpPr>
          <p:nvPr>
            <p:ph idx="1"/>
          </p:nvPr>
        </p:nvSpPr>
        <p:spPr/>
        <p:txBody>
          <a:bodyPr/>
          <a:lstStyle/>
          <a:p>
            <a:r>
              <a:rPr lang="zh-TW" altLang="en-US" dirty="0" smtClean="0"/>
              <a:t>研究如何使用最佳五檔決定策略與口數及如何分配</a:t>
            </a:r>
            <a:r>
              <a:rPr lang="en-US" altLang="zh-TW" dirty="0" smtClean="0"/>
              <a:t>CUDA</a:t>
            </a:r>
            <a:r>
              <a:rPr lang="zh-TW" altLang="en-US" dirty="0" smtClean="0"/>
              <a:t>的工作量</a:t>
            </a:r>
            <a:endParaRPr lang="zh-TW"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本周進度</a:t>
            </a:r>
            <a:endParaRPr lang="zh-TW" altLang="en-US" dirty="0"/>
          </a:p>
        </p:txBody>
      </p:sp>
      <p:sp>
        <p:nvSpPr>
          <p:cNvPr id="3" name="內容版面配置區 2"/>
          <p:cNvSpPr>
            <a:spLocks noGrp="1"/>
          </p:cNvSpPr>
          <p:nvPr>
            <p:ph idx="1"/>
          </p:nvPr>
        </p:nvSpPr>
        <p:spPr/>
        <p:txBody>
          <a:bodyPr/>
          <a:lstStyle/>
          <a:p>
            <a:r>
              <a:rPr lang="zh-TW" altLang="en-US" dirty="0" smtClean="0"/>
              <a:t>修訂效率篇計畫</a:t>
            </a:r>
            <a:endParaRPr lang="en-US" altLang="zh-TW" dirty="0" smtClean="0"/>
          </a:p>
          <a:p>
            <a:r>
              <a:rPr lang="en-US" altLang="zh-TW" dirty="0" smtClean="0"/>
              <a:t>CUDA</a:t>
            </a:r>
            <a:r>
              <a:rPr lang="zh-TW" altLang="en-US" dirty="0" smtClean="0"/>
              <a:t>篇方向確定</a:t>
            </a:r>
            <a:endParaRPr lang="zh-TW"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研究動機與問題</a:t>
            </a:r>
          </a:p>
        </p:txBody>
      </p:sp>
      <p:sp>
        <p:nvSpPr>
          <p:cNvPr id="3" name="內容版面配置區 2"/>
          <p:cNvSpPr>
            <a:spLocks noGrp="1"/>
          </p:cNvSpPr>
          <p:nvPr>
            <p:ph idx="1"/>
          </p:nvPr>
        </p:nvSpPr>
        <p:spPr/>
        <p:txBody>
          <a:bodyPr>
            <a:normAutofit fontScale="92500" lnSpcReduction="10000"/>
          </a:bodyPr>
          <a:lstStyle/>
          <a:p>
            <a:r>
              <a:rPr lang="zh-TW" altLang="zh-TW" dirty="0"/>
              <a:t>林威辰</a:t>
            </a:r>
            <a:r>
              <a:rPr lang="en-US" altLang="zh-TW" dirty="0"/>
              <a:t>(2011</a:t>
            </a:r>
            <a:r>
              <a:rPr lang="en-US" altLang="zh-TW" dirty="0" smtClean="0"/>
              <a:t>)</a:t>
            </a:r>
            <a:r>
              <a:rPr lang="zh-TW" altLang="zh-TW" dirty="0" smtClean="0"/>
              <a:t>使用</a:t>
            </a:r>
            <a:r>
              <a:rPr lang="en-US" altLang="zh-TW" dirty="0"/>
              <a:t>CUDA</a:t>
            </a:r>
            <a:r>
              <a:rPr lang="zh-TW" altLang="zh-TW" dirty="0"/>
              <a:t>的平行計算功能來提升尋找套利策略的速度</a:t>
            </a:r>
            <a:r>
              <a:rPr lang="zh-TW" altLang="zh-TW" dirty="0" smtClean="0"/>
              <a:t>，他</a:t>
            </a:r>
            <a:r>
              <a:rPr lang="zh-TW" altLang="zh-TW" dirty="0"/>
              <a:t>利用自行建構</a:t>
            </a:r>
            <a:r>
              <a:rPr lang="zh-TW" altLang="zh-TW" dirty="0" smtClean="0"/>
              <a:t>的</a:t>
            </a:r>
            <a:r>
              <a:rPr lang="zh-TW" altLang="en-US" dirty="0" smtClean="0"/>
              <a:t>虛</a:t>
            </a:r>
            <a:r>
              <a:rPr lang="zh-TW" altLang="zh-TW" dirty="0" smtClean="0"/>
              <a:t>擬</a:t>
            </a:r>
            <a:r>
              <a:rPr lang="zh-TW" altLang="zh-TW" dirty="0"/>
              <a:t>交易所還原出</a:t>
            </a:r>
            <a:r>
              <a:rPr lang="en-US" altLang="zh-TW" dirty="0"/>
              <a:t>2007~2008</a:t>
            </a:r>
            <a:r>
              <a:rPr lang="zh-TW" altLang="zh-TW" dirty="0"/>
              <a:t>年間的臺灣期權市場的交易狀況，利用</a:t>
            </a:r>
            <a:r>
              <a:rPr lang="en-US" altLang="zh-TW" dirty="0"/>
              <a:t>GPU</a:t>
            </a:r>
            <a:r>
              <a:rPr lang="zh-TW" altLang="zh-TW" dirty="0"/>
              <a:t>上的</a:t>
            </a:r>
            <a:r>
              <a:rPr lang="en-US" altLang="zh-TW" dirty="0"/>
              <a:t>CUDA</a:t>
            </a:r>
            <a:r>
              <a:rPr lang="zh-TW" altLang="zh-TW" dirty="0"/>
              <a:t>平行計算程式與</a:t>
            </a:r>
            <a:r>
              <a:rPr lang="en-US" altLang="zh-TW" dirty="0"/>
              <a:t>CPU</a:t>
            </a:r>
            <a:r>
              <a:rPr lang="zh-TW" altLang="zh-TW" dirty="0"/>
              <a:t>分別檢驗市場有無套利</a:t>
            </a:r>
            <a:r>
              <a:rPr lang="zh-TW" altLang="zh-TW" dirty="0" smtClean="0"/>
              <a:t>機會</a:t>
            </a:r>
            <a:endParaRPr lang="en-US" altLang="zh-TW" dirty="0" smtClean="0"/>
          </a:p>
          <a:p>
            <a:r>
              <a:rPr lang="zh-TW" altLang="zh-TW" dirty="0" smtClean="0"/>
              <a:t>結果</a:t>
            </a:r>
            <a:r>
              <a:rPr lang="zh-TW" altLang="zh-TW" dirty="0"/>
              <a:t>顯示出</a:t>
            </a:r>
            <a:r>
              <a:rPr lang="en-US" altLang="zh-TW" dirty="0"/>
              <a:t>GPU</a:t>
            </a:r>
            <a:r>
              <a:rPr lang="zh-TW" altLang="zh-TW" dirty="0"/>
              <a:t>搜尋套利機會的能力及獲利效率均優於傳統非平行計算的程式，證明了套利策略經由平行運算後可大大提升真實市場的獲利率</a:t>
            </a:r>
            <a:r>
              <a:rPr lang="zh-TW" altLang="zh-TW" dirty="0" smtClean="0"/>
              <a:t>。其中他使用了</a:t>
            </a:r>
            <a:r>
              <a:rPr lang="en-US" altLang="zh-TW" dirty="0" smtClean="0"/>
              <a:t>Put-Call-Future parity</a:t>
            </a:r>
            <a:r>
              <a:rPr lang="zh-TW" altLang="zh-TW" dirty="0" smtClean="0"/>
              <a:t>及</a:t>
            </a:r>
            <a:r>
              <a:rPr lang="en-US" altLang="zh-TW" dirty="0" smtClean="0"/>
              <a:t> </a:t>
            </a:r>
            <a:r>
              <a:rPr lang="en-US" altLang="zh-TW" i="1" dirty="0" smtClean="0"/>
              <a:t>Convexity</a:t>
            </a:r>
            <a:r>
              <a:rPr lang="en-US" altLang="zh-TW" dirty="0" smtClean="0"/>
              <a:t> of Option Prices </a:t>
            </a:r>
            <a:r>
              <a:rPr lang="zh-TW" altLang="zh-TW" dirty="0" smtClean="0"/>
              <a:t>尋找套利機會。</a:t>
            </a:r>
            <a:endParaRPr lang="en-US" altLang="zh-TW" dirty="0" smtClean="0"/>
          </a:p>
          <a:p>
            <a:endParaRPr lang="en-US" altLang="zh-TW"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研究動機與問題</a:t>
            </a:r>
          </a:p>
        </p:txBody>
      </p:sp>
      <p:sp>
        <p:nvSpPr>
          <p:cNvPr id="3" name="內容版面配置區 2"/>
          <p:cNvSpPr>
            <a:spLocks noGrp="1"/>
          </p:cNvSpPr>
          <p:nvPr>
            <p:ph idx="1"/>
          </p:nvPr>
        </p:nvSpPr>
        <p:spPr/>
        <p:txBody>
          <a:bodyPr>
            <a:normAutofit/>
          </a:bodyPr>
          <a:lstStyle/>
          <a:p>
            <a:r>
              <a:rPr lang="zh-TW" altLang="zh-TW" dirty="0" smtClean="0"/>
              <a:t>耿</a:t>
            </a:r>
            <a:r>
              <a:rPr lang="zh-TW" altLang="zh-TW" dirty="0"/>
              <a:t>世鈞</a:t>
            </a:r>
            <a:r>
              <a:rPr lang="en-US" altLang="zh-TW" dirty="0"/>
              <a:t>(2008)</a:t>
            </a:r>
            <a:r>
              <a:rPr lang="zh-TW" altLang="zh-TW" dirty="0"/>
              <a:t>指出選擇權具有靈活多變化的特性，僅使用</a:t>
            </a:r>
            <a:r>
              <a:rPr lang="en-US" altLang="zh-TW" dirty="0"/>
              <a:t>Put-Call-Future parity</a:t>
            </a:r>
            <a:r>
              <a:rPr lang="zh-TW" altLang="zh-TW" dirty="0"/>
              <a:t>及</a:t>
            </a:r>
            <a:r>
              <a:rPr lang="en-US" altLang="zh-TW" dirty="0"/>
              <a:t> </a:t>
            </a:r>
            <a:r>
              <a:rPr lang="en-US" altLang="zh-TW" i="1" dirty="0"/>
              <a:t>Convexity</a:t>
            </a:r>
            <a:r>
              <a:rPr lang="en-US" altLang="zh-TW" dirty="0"/>
              <a:t> of Option Prices</a:t>
            </a:r>
            <a:r>
              <a:rPr lang="zh-TW" altLang="zh-TW" dirty="0"/>
              <a:t>無法真正檢測出市場效率</a:t>
            </a:r>
            <a:r>
              <a:rPr lang="zh-TW" altLang="zh-TW" dirty="0" smtClean="0"/>
              <a:t>性</a:t>
            </a:r>
            <a:r>
              <a:rPr lang="zh-TW" altLang="en-US" dirty="0" smtClean="0"/>
              <a:t>。</a:t>
            </a:r>
            <a:endParaRPr lang="en-US" altLang="zh-TW" dirty="0" smtClean="0"/>
          </a:p>
          <a:p>
            <a:r>
              <a:rPr lang="zh-TW" altLang="zh-TW" dirty="0" smtClean="0"/>
              <a:t>故其利用期貨箱型價差、賣權買權平價理論、買權賣權價差及蝶狀價差等四種套利策略，檢測台指選擇權的效率性，了解套利機會出現的頻率及報酬。</a:t>
            </a:r>
            <a:endParaRPr lang="en-US" altLang="zh-TW" dirty="0" smtClean="0"/>
          </a:p>
          <a:p>
            <a:endParaRPr lang="en-US" altLang="zh-TW"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研究動機與問題</a:t>
            </a:r>
          </a:p>
        </p:txBody>
      </p:sp>
      <p:sp>
        <p:nvSpPr>
          <p:cNvPr id="3" name="內容版面配置區 2"/>
          <p:cNvSpPr>
            <a:spLocks noGrp="1"/>
          </p:cNvSpPr>
          <p:nvPr>
            <p:ph idx="1"/>
          </p:nvPr>
        </p:nvSpPr>
        <p:spPr/>
        <p:txBody>
          <a:bodyPr>
            <a:normAutofit lnSpcReduction="10000"/>
          </a:bodyPr>
          <a:lstStyle/>
          <a:p>
            <a:r>
              <a:rPr lang="zh-TW" altLang="zh-TW" dirty="0" smtClean="0"/>
              <a:t>因此</a:t>
            </a:r>
            <a:r>
              <a:rPr lang="zh-TW" altLang="zh-TW" dirty="0"/>
              <a:t>本研究欲採用上述四個套利策略，利用林威辰</a:t>
            </a:r>
            <a:r>
              <a:rPr lang="en-US" altLang="zh-TW" dirty="0"/>
              <a:t>(2011)</a:t>
            </a:r>
            <a:r>
              <a:rPr lang="zh-TW" altLang="zh-TW" dirty="0"/>
              <a:t>的虛擬交易所</a:t>
            </a:r>
            <a:r>
              <a:rPr lang="zh-TW" altLang="zh-TW" dirty="0" smtClean="0"/>
              <a:t>，同樣在其中加入</a:t>
            </a:r>
            <a:r>
              <a:rPr lang="en-US" altLang="zh-TW" dirty="0" smtClean="0"/>
              <a:t>CPU</a:t>
            </a:r>
            <a:r>
              <a:rPr lang="zh-TW" altLang="zh-TW" dirty="0" smtClean="0"/>
              <a:t>與</a:t>
            </a:r>
            <a:r>
              <a:rPr lang="en-US" altLang="zh-TW" dirty="0" smtClean="0"/>
              <a:t>GPU</a:t>
            </a:r>
            <a:r>
              <a:rPr lang="zh-TW" altLang="zh-TW" dirty="0" smtClean="0"/>
              <a:t>兩虛擬交易商，互相競爭尋找套利機會。</a:t>
            </a:r>
            <a:endParaRPr lang="en-US" altLang="zh-TW" dirty="0" smtClean="0"/>
          </a:p>
          <a:p>
            <a:r>
              <a:rPr lang="zh-TW" altLang="zh-TW" dirty="0" smtClean="0"/>
              <a:t>我們欲使用更符合真實的交易環境，更精確的證明</a:t>
            </a:r>
            <a:r>
              <a:rPr lang="en-US" altLang="zh-TW" dirty="0" smtClean="0"/>
              <a:t>GPU</a:t>
            </a:r>
            <a:r>
              <a:rPr lang="zh-TW" altLang="zh-TW" dirty="0" smtClean="0"/>
              <a:t>擁有較佳計算能力，同時期許未來能將平行計算推廣應用到各種需</a:t>
            </a:r>
            <a:r>
              <a:rPr lang="zh-TW" altLang="zh-TW" smtClean="0"/>
              <a:t>處理大量</a:t>
            </a:r>
            <a:r>
              <a:rPr lang="zh-TW" altLang="en-US" smtClean="0"/>
              <a:t>即</a:t>
            </a:r>
            <a:r>
              <a:rPr lang="zh-TW" altLang="zh-TW" smtClean="0"/>
              <a:t>時</a:t>
            </a:r>
            <a:r>
              <a:rPr lang="zh-TW" altLang="zh-TW" dirty="0" smtClean="0"/>
              <a:t>運算問題的高頻交易，獲得更大的效益。</a:t>
            </a:r>
            <a:endParaRPr lang="zh-TW"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買賣權價差 </a:t>
            </a:r>
          </a:p>
        </p:txBody>
      </p:sp>
      <p:sp>
        <p:nvSpPr>
          <p:cNvPr id="3" name="內容版面配置區 2"/>
          <p:cNvSpPr>
            <a:spLocks noGrp="1"/>
          </p:cNvSpPr>
          <p:nvPr>
            <p:ph idx="1"/>
          </p:nvPr>
        </p:nvSpPr>
        <p:spPr/>
        <p:txBody>
          <a:bodyPr>
            <a:normAutofit fontScale="77500" lnSpcReduction="20000"/>
          </a:bodyPr>
          <a:lstStyle/>
          <a:p>
            <a:r>
              <a:rPr lang="zh-TW" altLang="en-US" dirty="0"/>
              <a:t>所謂的買權</a:t>
            </a:r>
            <a:r>
              <a:rPr lang="en-US" altLang="zh-TW" dirty="0"/>
              <a:t>(</a:t>
            </a:r>
            <a:r>
              <a:rPr lang="zh-TW" altLang="en-US" dirty="0"/>
              <a:t>賣權</a:t>
            </a:r>
            <a:r>
              <a:rPr lang="en-US" altLang="zh-TW" dirty="0"/>
              <a:t>)</a:t>
            </a:r>
            <a:r>
              <a:rPr lang="zh-TW" altLang="en-US" dirty="0"/>
              <a:t>價差關係是指結合兩個有相同到期日但是不同履約價的買權或賣權。買權空頭</a:t>
            </a:r>
            <a:r>
              <a:rPr lang="en-US" altLang="zh-TW" dirty="0"/>
              <a:t>(</a:t>
            </a:r>
            <a:r>
              <a:rPr lang="zh-TW" altLang="en-US" dirty="0"/>
              <a:t>賣權多頭</a:t>
            </a:r>
            <a:r>
              <a:rPr lang="en-US" altLang="zh-TW" dirty="0"/>
              <a:t>)</a:t>
            </a:r>
            <a:r>
              <a:rPr lang="zh-TW" altLang="en-US" dirty="0"/>
              <a:t>價差策略，即賣出</a:t>
            </a:r>
            <a:r>
              <a:rPr lang="en-US" altLang="zh-TW" dirty="0"/>
              <a:t>(</a:t>
            </a:r>
            <a:r>
              <a:rPr lang="zh-TW" altLang="en-US" dirty="0"/>
              <a:t>買進</a:t>
            </a:r>
            <a:r>
              <a:rPr lang="en-US" altLang="zh-TW" dirty="0"/>
              <a:t>)</a:t>
            </a:r>
            <a:r>
              <a:rPr lang="zh-TW" altLang="en-US" dirty="0"/>
              <a:t>履約價</a:t>
            </a:r>
            <a:r>
              <a:rPr lang="zh-TW" altLang="en-US" dirty="0" smtClean="0"/>
              <a:t>為</a:t>
            </a:r>
            <a:r>
              <a:rPr lang="en-US" altLang="zh-TW" dirty="0" smtClean="0"/>
              <a:t>K</a:t>
            </a:r>
            <a:r>
              <a:rPr lang="en-US" altLang="zh-TW" baseline="-25000" dirty="0" smtClean="0"/>
              <a:t>1</a:t>
            </a:r>
            <a:r>
              <a:rPr lang="zh-TW" altLang="en-US" dirty="0" smtClean="0"/>
              <a:t>的</a:t>
            </a:r>
            <a:r>
              <a:rPr lang="zh-TW" altLang="en-US" dirty="0"/>
              <a:t>買權</a:t>
            </a:r>
            <a:r>
              <a:rPr lang="en-US" altLang="zh-TW" dirty="0"/>
              <a:t>(</a:t>
            </a:r>
            <a:r>
              <a:rPr lang="zh-TW" altLang="en-US" dirty="0"/>
              <a:t>賣權</a:t>
            </a:r>
            <a:r>
              <a:rPr lang="en-US" altLang="zh-TW" dirty="0"/>
              <a:t>)</a:t>
            </a:r>
            <a:r>
              <a:rPr lang="zh-TW" altLang="en-US" dirty="0"/>
              <a:t>，買進</a:t>
            </a:r>
            <a:r>
              <a:rPr lang="en-US" altLang="zh-TW" dirty="0"/>
              <a:t>(</a:t>
            </a:r>
            <a:r>
              <a:rPr lang="zh-TW" altLang="en-US" dirty="0"/>
              <a:t>賣出</a:t>
            </a:r>
            <a:r>
              <a:rPr lang="en-US" altLang="zh-TW" dirty="0"/>
              <a:t>)</a:t>
            </a:r>
            <a:r>
              <a:rPr lang="zh-TW" altLang="en-US" dirty="0"/>
              <a:t>履約價</a:t>
            </a:r>
            <a:r>
              <a:rPr lang="zh-TW" altLang="en-US" dirty="0" smtClean="0"/>
              <a:t>為</a:t>
            </a:r>
            <a:r>
              <a:rPr lang="en-US" altLang="zh-TW" dirty="0" smtClean="0"/>
              <a:t>K</a:t>
            </a:r>
            <a:r>
              <a:rPr lang="en-US" altLang="zh-TW" baseline="-25000" dirty="0" smtClean="0"/>
              <a:t>2</a:t>
            </a:r>
            <a:r>
              <a:rPr lang="zh-TW" altLang="en-US" dirty="0" smtClean="0"/>
              <a:t>的</a:t>
            </a:r>
            <a:r>
              <a:rPr lang="zh-TW" altLang="en-US" dirty="0"/>
              <a:t>買權</a:t>
            </a:r>
            <a:r>
              <a:rPr lang="en-US" altLang="zh-TW" dirty="0"/>
              <a:t>(</a:t>
            </a:r>
            <a:r>
              <a:rPr lang="zh-TW" altLang="en-US" dirty="0"/>
              <a:t>賣權</a:t>
            </a:r>
            <a:r>
              <a:rPr lang="en-US" altLang="zh-TW" dirty="0"/>
              <a:t>)</a:t>
            </a:r>
            <a:r>
              <a:rPr lang="zh-TW" altLang="en-US" dirty="0"/>
              <a:t>，</a:t>
            </a:r>
            <a:r>
              <a:rPr lang="zh-TW" altLang="en-US" dirty="0" smtClean="0"/>
              <a:t>其中</a:t>
            </a:r>
            <a:r>
              <a:rPr lang="en-US" altLang="zh-TW" dirty="0" smtClean="0"/>
              <a:t>K</a:t>
            </a:r>
            <a:r>
              <a:rPr lang="en-US" altLang="zh-TW" baseline="-25000" dirty="0" smtClean="0"/>
              <a:t>1</a:t>
            </a:r>
            <a:r>
              <a:rPr lang="zh-TW" altLang="en-US" baseline="-25000" dirty="0" smtClean="0"/>
              <a:t> </a:t>
            </a:r>
            <a:r>
              <a:rPr lang="zh-TW" altLang="en-US" dirty="0" smtClean="0"/>
              <a:t>小於</a:t>
            </a:r>
            <a:r>
              <a:rPr lang="en-US" altLang="zh-TW" dirty="0" smtClean="0"/>
              <a:t>K</a:t>
            </a:r>
            <a:r>
              <a:rPr lang="en-US" altLang="zh-TW" baseline="-25000" dirty="0" smtClean="0"/>
              <a:t>2</a:t>
            </a:r>
            <a:r>
              <a:rPr lang="zh-TW" altLang="en-US" dirty="0" smtClean="0"/>
              <a:t>。假設</a:t>
            </a:r>
            <a:r>
              <a:rPr lang="en-US" altLang="zh-TW" dirty="0" smtClean="0"/>
              <a:t>C</a:t>
            </a:r>
            <a:r>
              <a:rPr lang="zh-TW" altLang="en-US" dirty="0" smtClean="0"/>
              <a:t>為</a:t>
            </a:r>
            <a:r>
              <a:rPr lang="zh-TW" altLang="en-US" dirty="0"/>
              <a:t>歐式買權的價格</a:t>
            </a:r>
            <a:r>
              <a:rPr lang="zh-TW" altLang="en-US" dirty="0" smtClean="0"/>
              <a:t>，</a:t>
            </a:r>
            <a:r>
              <a:rPr lang="en-US" altLang="zh-TW" dirty="0" smtClean="0"/>
              <a:t>T</a:t>
            </a:r>
            <a:r>
              <a:rPr lang="zh-TW" altLang="en-US" dirty="0" smtClean="0"/>
              <a:t>為</a:t>
            </a:r>
            <a:r>
              <a:rPr lang="zh-TW" altLang="en-US" dirty="0"/>
              <a:t>選擇權距到期日之時間</a:t>
            </a:r>
            <a:r>
              <a:rPr lang="zh-TW" altLang="en-US" dirty="0" smtClean="0"/>
              <a:t>，</a:t>
            </a:r>
            <a:r>
              <a:rPr lang="en-US" altLang="zh-TW" dirty="0" smtClean="0"/>
              <a:t>r</a:t>
            </a:r>
            <a:r>
              <a:rPr lang="zh-TW" altLang="en-US" dirty="0" smtClean="0"/>
              <a:t>為</a:t>
            </a:r>
            <a:r>
              <a:rPr lang="zh-TW" altLang="en-US" dirty="0"/>
              <a:t>無風險利率</a:t>
            </a:r>
            <a:r>
              <a:rPr lang="zh-TW" altLang="en-US" dirty="0" smtClean="0"/>
              <a:t>，</a:t>
            </a:r>
            <a:r>
              <a:rPr lang="en-US" altLang="zh-TW" dirty="0" err="1" smtClean="0"/>
              <a:t>t</a:t>
            </a:r>
            <a:r>
              <a:rPr lang="en-US" altLang="zh-TW" baseline="-25000" dirty="0" err="1" smtClean="0"/>
              <a:t>c</a:t>
            </a:r>
            <a:r>
              <a:rPr lang="zh-TW" altLang="en-US" dirty="0" smtClean="0"/>
              <a:t>為</a:t>
            </a:r>
            <a:r>
              <a:rPr lang="zh-TW" altLang="en-US" dirty="0"/>
              <a:t>買權的交易成本 ，當考慮買賣價差及交易成本後，若套利機會不存在，則式</a:t>
            </a:r>
            <a:r>
              <a:rPr lang="en-US" altLang="zh-TW" dirty="0"/>
              <a:t>(1)</a:t>
            </a:r>
            <a:r>
              <a:rPr lang="zh-TW" altLang="en-US" dirty="0"/>
              <a:t>應成立。</a:t>
            </a:r>
          </a:p>
          <a:p>
            <a:r>
              <a:rPr lang="en-US" altLang="zh-TW" sz="4600" dirty="0"/>
              <a:t>(C</a:t>
            </a:r>
            <a:r>
              <a:rPr lang="en-US" altLang="zh-TW" sz="4600" baseline="-25000" dirty="0"/>
              <a:t>1</a:t>
            </a:r>
            <a:r>
              <a:rPr lang="en-US" altLang="zh-TW" sz="4600" dirty="0"/>
              <a:t>-C</a:t>
            </a:r>
            <a:r>
              <a:rPr lang="en-US" altLang="zh-TW" sz="4600" baseline="-25000" dirty="0"/>
              <a:t>2</a:t>
            </a:r>
            <a:r>
              <a:rPr lang="en-US" altLang="zh-TW" sz="4600" dirty="0"/>
              <a:t>)+(K</a:t>
            </a:r>
            <a:r>
              <a:rPr lang="en-US" altLang="zh-TW" sz="4600" baseline="-25000" dirty="0"/>
              <a:t>2</a:t>
            </a:r>
            <a:r>
              <a:rPr lang="en-US" altLang="zh-TW" sz="4600" dirty="0"/>
              <a:t>-K</a:t>
            </a:r>
            <a:r>
              <a:rPr lang="en-US" altLang="zh-TW" sz="4600" baseline="-25000" dirty="0"/>
              <a:t>1</a:t>
            </a:r>
            <a:r>
              <a:rPr lang="en-US" altLang="zh-TW" sz="4600" dirty="0"/>
              <a:t>)e</a:t>
            </a:r>
            <a:r>
              <a:rPr lang="en-US" altLang="zh-TW" sz="4600" baseline="30000" dirty="0"/>
              <a:t>-rT</a:t>
            </a:r>
            <a:r>
              <a:rPr lang="en-US" altLang="zh-TW" sz="4600" dirty="0"/>
              <a:t>-2t</a:t>
            </a:r>
            <a:r>
              <a:rPr lang="en-US" altLang="zh-TW" sz="4600" baseline="-25000" dirty="0"/>
              <a:t>c</a:t>
            </a:r>
            <a:r>
              <a:rPr lang="zh-TW" altLang="zh-TW" sz="4600" dirty="0"/>
              <a:t>≦</a:t>
            </a:r>
            <a:r>
              <a:rPr lang="en-US" altLang="zh-TW" sz="4600" dirty="0" smtClean="0"/>
              <a:t>0</a:t>
            </a:r>
            <a:r>
              <a:rPr lang="en-US" altLang="zh-TW" dirty="0" smtClean="0"/>
              <a:t>………………..</a:t>
            </a:r>
            <a:r>
              <a:rPr lang="zh-TW" altLang="en-US" dirty="0"/>
              <a:t>（</a:t>
            </a:r>
            <a:r>
              <a:rPr lang="en-US" altLang="zh-TW" dirty="0"/>
              <a:t>1</a:t>
            </a:r>
            <a:r>
              <a:rPr lang="zh-TW" altLang="en-US" dirty="0" smtClean="0"/>
              <a:t>）</a:t>
            </a:r>
            <a:endParaRPr lang="zh-TW" altLang="en-US" dirty="0"/>
          </a:p>
          <a:p>
            <a:r>
              <a:rPr lang="zh-TW" altLang="en-US" dirty="0"/>
              <a:t>若不等式（</a:t>
            </a:r>
            <a:r>
              <a:rPr lang="en-US" altLang="zh-TW" dirty="0"/>
              <a:t>1</a:t>
            </a:r>
            <a:r>
              <a:rPr lang="zh-TW" altLang="en-US" dirty="0"/>
              <a:t>）不成立時，表示低履約價的買權相對於高履約價的買權有高估的情形，可藉由賣一個看漲的買權價差（賣高估的低履約價的買權，買低估高履約價的賣權並借出  ）來套利 。</a:t>
            </a:r>
          </a:p>
          <a:p>
            <a:endParaRPr lang="zh-TW" altLang="en-US" dirty="0"/>
          </a:p>
        </p:txBody>
      </p:sp>
    </p:spTree>
    <p:extLst>
      <p:ext uri="{BB962C8B-B14F-4D97-AF65-F5344CB8AC3E}">
        <p14:creationId xmlns="" xmlns:p14="http://schemas.microsoft.com/office/powerpoint/2010/main" val="1063796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買賣權價</a:t>
            </a:r>
            <a:r>
              <a:rPr lang="zh-TW" altLang="en-US" smtClean="0"/>
              <a:t>差</a:t>
            </a:r>
            <a:endParaRPr lang="zh-TW" altLang="en-US"/>
          </a:p>
        </p:txBody>
      </p:sp>
      <p:sp>
        <p:nvSpPr>
          <p:cNvPr id="3" name="內容版面配置區 2"/>
          <p:cNvSpPr>
            <a:spLocks noGrp="1"/>
          </p:cNvSpPr>
          <p:nvPr>
            <p:ph idx="1"/>
          </p:nvPr>
        </p:nvSpPr>
        <p:spPr/>
        <p:txBody>
          <a:bodyPr>
            <a:normAutofit fontScale="92500" lnSpcReduction="20000"/>
          </a:bodyPr>
          <a:lstStyle/>
          <a:p>
            <a:r>
              <a:rPr lang="zh-TW" altLang="en-US" dirty="0"/>
              <a:t>而一個看跌的賣權價差是指賣出一個履約價</a:t>
            </a:r>
            <a:r>
              <a:rPr lang="zh-TW" altLang="en-US" dirty="0" smtClean="0"/>
              <a:t>為</a:t>
            </a:r>
            <a:r>
              <a:rPr lang="en-US" altLang="zh-TW" dirty="0" smtClean="0"/>
              <a:t>K</a:t>
            </a:r>
            <a:r>
              <a:rPr lang="en-US" altLang="zh-TW" baseline="-25000" dirty="0" smtClean="0"/>
              <a:t>1</a:t>
            </a:r>
            <a:r>
              <a:rPr lang="zh-TW" altLang="en-US" dirty="0" smtClean="0"/>
              <a:t>的</a:t>
            </a:r>
            <a:r>
              <a:rPr lang="zh-TW" altLang="en-US" dirty="0"/>
              <a:t>賣權同時買進一個履約價</a:t>
            </a:r>
            <a:r>
              <a:rPr lang="zh-TW" altLang="en-US" dirty="0" smtClean="0"/>
              <a:t>為</a:t>
            </a:r>
            <a:r>
              <a:rPr lang="en-US" altLang="zh-TW" dirty="0" smtClean="0"/>
              <a:t>K</a:t>
            </a:r>
            <a:r>
              <a:rPr lang="en-US" altLang="zh-TW" baseline="-25000" dirty="0" smtClean="0"/>
              <a:t>2</a:t>
            </a:r>
            <a:r>
              <a:rPr lang="zh-TW" altLang="en-US" dirty="0" smtClean="0"/>
              <a:t>的</a:t>
            </a:r>
            <a:r>
              <a:rPr lang="zh-TW" altLang="en-US" dirty="0"/>
              <a:t>賣權之交易策略，當指數</a:t>
            </a:r>
            <a:r>
              <a:rPr lang="zh-TW" altLang="en-US" dirty="0" smtClean="0"/>
              <a:t>高於</a:t>
            </a:r>
            <a:r>
              <a:rPr lang="en-US" altLang="zh-TW" dirty="0" smtClean="0"/>
              <a:t>K</a:t>
            </a:r>
            <a:r>
              <a:rPr lang="en-US" altLang="zh-TW" baseline="-25000" dirty="0" smtClean="0"/>
              <a:t>2</a:t>
            </a:r>
            <a:r>
              <a:rPr lang="zh-TW" altLang="en-US" dirty="0" smtClean="0"/>
              <a:t>時</a:t>
            </a:r>
            <a:r>
              <a:rPr lang="zh-TW" altLang="en-US" dirty="0"/>
              <a:t>，賣權看跌價差的最後利潤應為零，所以在考慮交易成本之後，若無套利機會，假設</a:t>
            </a:r>
            <a:r>
              <a:rPr lang="en-US" altLang="zh-TW" dirty="0"/>
              <a:t>P</a:t>
            </a:r>
            <a:r>
              <a:rPr lang="zh-TW" altLang="en-US" dirty="0"/>
              <a:t>為歐式賣權的價格，</a:t>
            </a:r>
            <a:r>
              <a:rPr lang="en-US" altLang="zh-TW" dirty="0" err="1"/>
              <a:t>tp</a:t>
            </a:r>
            <a:r>
              <a:rPr lang="zh-TW" altLang="en-US" dirty="0"/>
              <a:t>為賣權的交易成本，關係式應為：</a:t>
            </a:r>
          </a:p>
          <a:p>
            <a:pPr marL="457200" lvl="1" indent="0">
              <a:buNone/>
            </a:pPr>
            <a:r>
              <a:rPr lang="en-US" altLang="zh-TW" sz="4200" dirty="0" smtClean="0"/>
              <a:t>(</a:t>
            </a:r>
            <a:r>
              <a:rPr lang="en-US" altLang="zh-TW" sz="4200" dirty="0"/>
              <a:t>P</a:t>
            </a:r>
            <a:r>
              <a:rPr lang="en-US" altLang="zh-TW" sz="4200" baseline="-25000" dirty="0"/>
              <a:t>2</a:t>
            </a:r>
            <a:r>
              <a:rPr lang="en-US" altLang="zh-TW" sz="4200" dirty="0"/>
              <a:t>-P</a:t>
            </a:r>
            <a:r>
              <a:rPr lang="en-US" altLang="zh-TW" sz="4200" baseline="-25000" dirty="0"/>
              <a:t>1</a:t>
            </a:r>
            <a:r>
              <a:rPr lang="en-US" altLang="zh-TW" sz="4200" dirty="0"/>
              <a:t>)+(K</a:t>
            </a:r>
            <a:r>
              <a:rPr lang="en-US" altLang="zh-TW" sz="4200" baseline="-25000" dirty="0"/>
              <a:t>2</a:t>
            </a:r>
            <a:r>
              <a:rPr lang="en-US" altLang="zh-TW" sz="4200" dirty="0"/>
              <a:t>-K</a:t>
            </a:r>
            <a:r>
              <a:rPr lang="en-US" altLang="zh-TW" sz="4200" baseline="-25000" dirty="0"/>
              <a:t>1</a:t>
            </a:r>
            <a:r>
              <a:rPr lang="en-US" altLang="zh-TW" sz="4200" dirty="0"/>
              <a:t>)e</a:t>
            </a:r>
            <a:r>
              <a:rPr lang="en-US" altLang="zh-TW" sz="4200" baseline="30000" dirty="0"/>
              <a:t>-rT</a:t>
            </a:r>
            <a:r>
              <a:rPr lang="en-US" altLang="zh-TW" sz="4200" dirty="0"/>
              <a:t>-2t</a:t>
            </a:r>
            <a:r>
              <a:rPr lang="en-US" altLang="zh-TW" sz="4200" baseline="-25000" dirty="0"/>
              <a:t>p</a:t>
            </a:r>
            <a:r>
              <a:rPr lang="zh-TW" altLang="zh-TW" sz="4200" dirty="0"/>
              <a:t>≦</a:t>
            </a:r>
            <a:r>
              <a:rPr lang="en-US" altLang="zh-TW" sz="4200" dirty="0" smtClean="0"/>
              <a:t>0</a:t>
            </a:r>
            <a:r>
              <a:rPr lang="en-US" altLang="zh-TW" dirty="0" smtClean="0"/>
              <a:t>…........</a:t>
            </a:r>
            <a:r>
              <a:rPr lang="zh-TW" altLang="en-US" dirty="0"/>
              <a:t>（</a:t>
            </a:r>
            <a:r>
              <a:rPr lang="en-US" altLang="zh-TW" dirty="0"/>
              <a:t>2</a:t>
            </a:r>
            <a:r>
              <a:rPr lang="zh-TW" altLang="en-US" dirty="0"/>
              <a:t>）</a:t>
            </a:r>
          </a:p>
          <a:p>
            <a:r>
              <a:rPr lang="zh-TW" altLang="en-US" dirty="0"/>
              <a:t>若不等式</a:t>
            </a:r>
            <a:r>
              <a:rPr lang="en-US" altLang="zh-TW" dirty="0"/>
              <a:t>(</a:t>
            </a:r>
            <a:r>
              <a:rPr lang="en-US" altLang="zh-TW" dirty="0" smtClean="0"/>
              <a:t>2)</a:t>
            </a:r>
            <a:r>
              <a:rPr lang="zh-TW" altLang="en-US" dirty="0"/>
              <a:t>不成立時，表示高履約價的買權相對於低履約價的買權有高估的情形，可藉由賣一個看跌的賣權價差（賣高估的高履約價的買權，買低估低履約價的賣權並借出 ）來套利。</a:t>
            </a:r>
          </a:p>
          <a:p>
            <a:endParaRPr lang="zh-TW" altLang="en-US" dirty="0"/>
          </a:p>
        </p:txBody>
      </p:sp>
    </p:spTree>
    <p:extLst>
      <p:ext uri="{BB962C8B-B14F-4D97-AF65-F5344CB8AC3E}">
        <p14:creationId xmlns="" xmlns:p14="http://schemas.microsoft.com/office/powerpoint/2010/main" val="1191330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zh-TW" dirty="0"/>
              <a:t>蝶狀價</a:t>
            </a:r>
            <a:r>
              <a:rPr lang="zh-TW" altLang="zh-TW" dirty="0" smtClean="0"/>
              <a:t>差</a:t>
            </a:r>
            <a:endParaRPr lang="zh-TW" altLang="en-US" dirty="0"/>
          </a:p>
        </p:txBody>
      </p:sp>
      <p:sp>
        <p:nvSpPr>
          <p:cNvPr id="3" name="內容版面配置區 2"/>
          <p:cNvSpPr>
            <a:spLocks noGrp="1"/>
          </p:cNvSpPr>
          <p:nvPr>
            <p:ph idx="1"/>
          </p:nvPr>
        </p:nvSpPr>
        <p:spPr>
          <a:xfrm>
            <a:off x="457200" y="1340768"/>
            <a:ext cx="8229600" cy="4785395"/>
          </a:xfrm>
        </p:spPr>
        <p:txBody>
          <a:bodyPr>
            <a:normAutofit fontScale="92500" lnSpcReduction="20000"/>
          </a:bodyPr>
          <a:lstStyle/>
          <a:p>
            <a:r>
              <a:rPr lang="zh-TW" altLang="zh-TW" dirty="0"/>
              <a:t>蝶狀價差交易是利用三個不同履約價的買權或賣權所組合而成的部位，即同時各買進</a:t>
            </a:r>
            <a:r>
              <a:rPr lang="en-US" altLang="zh-TW" dirty="0"/>
              <a:t>w </a:t>
            </a:r>
            <a:r>
              <a:rPr lang="zh-TW" altLang="zh-TW" dirty="0"/>
              <a:t>單位及</a:t>
            </a:r>
            <a:r>
              <a:rPr lang="en-US" altLang="zh-TW" dirty="0"/>
              <a:t>1-w </a:t>
            </a:r>
            <a:r>
              <a:rPr lang="zh-TW" altLang="zh-TW" dirty="0"/>
              <a:t>單位的履約價分別為</a:t>
            </a:r>
            <a:r>
              <a:rPr lang="en-US" altLang="zh-TW" dirty="0"/>
              <a:t> </a:t>
            </a:r>
            <a:r>
              <a:rPr lang="zh-TW" altLang="zh-TW" dirty="0"/>
              <a:t>與 </a:t>
            </a:r>
            <a:r>
              <a:rPr lang="en-US" altLang="zh-TW" i="1" dirty="0"/>
              <a:t>K</a:t>
            </a:r>
            <a:r>
              <a:rPr lang="en-US" altLang="zh-TW" baseline="-25000" dirty="0"/>
              <a:t>3</a:t>
            </a:r>
            <a:r>
              <a:rPr lang="zh-TW" altLang="zh-TW" dirty="0"/>
              <a:t>的買權</a:t>
            </a:r>
            <a:r>
              <a:rPr lang="en-US" altLang="zh-TW" dirty="0"/>
              <a:t>(</a:t>
            </a:r>
            <a:r>
              <a:rPr lang="zh-TW" altLang="zh-TW" dirty="0"/>
              <a:t>或賣權</a:t>
            </a:r>
            <a:r>
              <a:rPr lang="en-US" altLang="zh-TW" dirty="0"/>
              <a:t>)</a:t>
            </a:r>
            <a:r>
              <a:rPr lang="zh-TW" altLang="zh-TW" dirty="0"/>
              <a:t>且賣出</a:t>
            </a:r>
            <a:r>
              <a:rPr lang="en-US" altLang="zh-TW" dirty="0"/>
              <a:t>1 </a:t>
            </a:r>
            <a:r>
              <a:rPr lang="zh-TW" altLang="zh-TW" dirty="0"/>
              <a:t>單位的履約價為</a:t>
            </a:r>
            <a:r>
              <a:rPr lang="en-US" altLang="zh-TW" i="1" dirty="0"/>
              <a:t>K</a:t>
            </a:r>
            <a:r>
              <a:rPr lang="en-US" altLang="zh-TW" baseline="-25000" dirty="0"/>
              <a:t>2 </a:t>
            </a:r>
            <a:r>
              <a:rPr lang="zh-TW" altLang="zh-TW" dirty="0"/>
              <a:t>的買權</a:t>
            </a:r>
            <a:r>
              <a:rPr lang="en-US" altLang="zh-TW" dirty="0"/>
              <a:t>(</a:t>
            </a:r>
            <a:r>
              <a:rPr lang="zh-TW" altLang="zh-TW" dirty="0"/>
              <a:t>或賣權</a:t>
            </a:r>
            <a:r>
              <a:rPr lang="en-US" altLang="zh-TW" dirty="0"/>
              <a:t>)</a:t>
            </a:r>
            <a:r>
              <a:rPr lang="zh-TW" altLang="zh-TW" dirty="0"/>
              <a:t>，其中</a:t>
            </a:r>
            <a:r>
              <a:rPr lang="en-US" altLang="zh-TW" i="1" dirty="0"/>
              <a:t>K</a:t>
            </a:r>
            <a:r>
              <a:rPr lang="en-US" altLang="zh-TW" baseline="-25000" dirty="0"/>
              <a:t>1</a:t>
            </a:r>
            <a:r>
              <a:rPr lang="en-US" altLang="zh-TW" i="1" dirty="0"/>
              <a:t> </a:t>
            </a:r>
            <a:r>
              <a:rPr lang="en-US" altLang="zh-TW" dirty="0"/>
              <a:t>&lt; </a:t>
            </a:r>
            <a:r>
              <a:rPr lang="en-US" altLang="zh-TW" i="1" dirty="0"/>
              <a:t>K</a:t>
            </a:r>
            <a:r>
              <a:rPr lang="en-US" altLang="zh-TW" baseline="-25000" dirty="0"/>
              <a:t>2</a:t>
            </a:r>
            <a:r>
              <a:rPr lang="en-US" altLang="zh-TW" dirty="0"/>
              <a:t> &lt; </a:t>
            </a:r>
            <a:r>
              <a:rPr lang="en-US" altLang="zh-TW" i="1" dirty="0"/>
              <a:t>K</a:t>
            </a:r>
            <a:r>
              <a:rPr lang="en-US" altLang="zh-TW" baseline="-25000" dirty="0"/>
              <a:t>3</a:t>
            </a:r>
            <a:r>
              <a:rPr lang="zh-TW" altLang="zh-TW" dirty="0" smtClean="0"/>
              <a:t>。</a:t>
            </a:r>
            <a:endParaRPr lang="en-US" altLang="zh-TW" dirty="0" smtClean="0"/>
          </a:p>
          <a:p>
            <a:pPr>
              <a:buNone/>
            </a:pPr>
            <a:endParaRPr lang="en-US" altLang="zh-TW" dirty="0" smtClean="0"/>
          </a:p>
          <a:p>
            <a:r>
              <a:rPr lang="zh-TW" altLang="zh-TW" dirty="0" smtClean="0"/>
              <a:t>假</a:t>
            </a:r>
            <a:r>
              <a:rPr lang="zh-TW" altLang="zh-TW" dirty="0"/>
              <a:t>若指數低於</a:t>
            </a:r>
            <a:r>
              <a:rPr lang="en-US" altLang="zh-TW" i="1" dirty="0"/>
              <a:t>K</a:t>
            </a:r>
            <a:r>
              <a:rPr lang="en-US" altLang="zh-TW" baseline="-25000" dirty="0"/>
              <a:t>1</a:t>
            </a:r>
            <a:r>
              <a:rPr lang="zh-TW" altLang="zh-TW" dirty="0"/>
              <a:t>或高於</a:t>
            </a:r>
            <a:r>
              <a:rPr lang="en-US" altLang="zh-TW" i="1" dirty="0"/>
              <a:t>K</a:t>
            </a:r>
            <a:r>
              <a:rPr lang="en-US" altLang="zh-TW" baseline="-25000" dirty="0"/>
              <a:t>3</a:t>
            </a:r>
            <a:r>
              <a:rPr lang="zh-TW" altLang="zh-TW" dirty="0"/>
              <a:t>，該策略的報酬為零</a:t>
            </a:r>
            <a:r>
              <a:rPr lang="zh-TW" altLang="zh-TW" dirty="0" smtClean="0"/>
              <a:t>。所以</a:t>
            </a:r>
            <a:r>
              <a:rPr lang="zh-TW" altLang="zh-TW" dirty="0"/>
              <a:t>如果在考慮交易成本後，假設</a:t>
            </a:r>
            <a:r>
              <a:rPr lang="en-US" altLang="zh-TW" dirty="0"/>
              <a:t> </a:t>
            </a:r>
            <a:r>
              <a:rPr lang="zh-TW" altLang="zh-TW" dirty="0"/>
              <a:t>為歐式買權的價格，</a:t>
            </a:r>
            <a:r>
              <a:rPr lang="en-US" altLang="zh-TW" i="1" dirty="0"/>
              <a:t>P</a:t>
            </a:r>
            <a:r>
              <a:rPr lang="zh-TW" altLang="zh-TW" dirty="0"/>
              <a:t>為歐式賣權的價格，</a:t>
            </a:r>
            <a:r>
              <a:rPr lang="en-US" altLang="zh-TW" i="1" dirty="0" err="1"/>
              <a:t>t</a:t>
            </a:r>
            <a:r>
              <a:rPr lang="en-US" altLang="zh-TW" i="1" baseline="-25000" dirty="0" err="1"/>
              <a:t>c</a:t>
            </a:r>
            <a:r>
              <a:rPr lang="zh-TW" altLang="zh-TW" dirty="0"/>
              <a:t>為買權的交易成本，</a:t>
            </a:r>
            <a:r>
              <a:rPr lang="en-US" altLang="zh-TW" i="1" dirty="0" err="1"/>
              <a:t>t</a:t>
            </a:r>
            <a:r>
              <a:rPr lang="en-US" altLang="zh-TW" i="1" baseline="-25000" dirty="0" err="1"/>
              <a:t>p</a:t>
            </a:r>
            <a:r>
              <a:rPr lang="zh-TW" altLang="zh-TW" dirty="0"/>
              <a:t>為賣權的交易成本，蝶狀價差的關係式應</a:t>
            </a:r>
            <a:r>
              <a:rPr lang="zh-TW" altLang="zh-TW" dirty="0" smtClean="0"/>
              <a:t>為</a:t>
            </a:r>
            <a:endParaRPr lang="en-US" altLang="zh-TW" dirty="0" smtClean="0"/>
          </a:p>
          <a:p>
            <a:pPr>
              <a:buNone/>
            </a:pPr>
            <a:r>
              <a:rPr lang="zh-TW" altLang="en-US" dirty="0" smtClean="0"/>
              <a:t>　　</a:t>
            </a:r>
            <a:endParaRPr lang="zh-TW" altLang="zh-TW"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dirty="0" smtClean="0"/>
              <a:t>蝶狀價差</a:t>
            </a:r>
            <a:endParaRPr lang="zh-TW" altLang="en-US" dirty="0"/>
          </a:p>
        </p:txBody>
      </p:sp>
      <p:sp>
        <p:nvSpPr>
          <p:cNvPr id="3" name="內容版面配置區 2"/>
          <p:cNvSpPr>
            <a:spLocks noGrp="1"/>
          </p:cNvSpPr>
          <p:nvPr>
            <p:ph idx="1"/>
          </p:nvPr>
        </p:nvSpPr>
        <p:spPr/>
        <p:txBody>
          <a:bodyPr>
            <a:normAutofit/>
          </a:bodyPr>
          <a:lstStyle/>
          <a:p>
            <a:endParaRPr lang="en-US" altLang="zh-TW" dirty="0" smtClean="0"/>
          </a:p>
          <a:p>
            <a:endParaRPr lang="en-US" altLang="zh-TW" dirty="0"/>
          </a:p>
          <a:p>
            <a:pPr>
              <a:buNone/>
            </a:pPr>
            <a:r>
              <a:rPr lang="en-US" altLang="zh-TW" dirty="0" smtClean="0"/>
              <a:t>	</a:t>
            </a:r>
            <a:r>
              <a:rPr lang="zh-TW" altLang="en-US" dirty="0" smtClean="0"/>
              <a:t>其中</a:t>
            </a:r>
            <a:endParaRPr lang="en-US" altLang="zh-TW" dirty="0" smtClean="0"/>
          </a:p>
          <a:p>
            <a:endParaRPr lang="en-US" altLang="zh-TW" dirty="0" smtClean="0"/>
          </a:p>
          <a:p>
            <a:r>
              <a:rPr lang="zh-TW" altLang="zh-TW" dirty="0" smtClean="0"/>
              <a:t>若不等式（</a:t>
            </a:r>
            <a:r>
              <a:rPr lang="en-US" altLang="zh-TW" dirty="0" smtClean="0"/>
              <a:t>3</a:t>
            </a:r>
            <a:r>
              <a:rPr lang="zh-TW" altLang="zh-TW" dirty="0" smtClean="0"/>
              <a:t>）不成立時，表示</a:t>
            </a:r>
            <a:r>
              <a:rPr lang="en-US" altLang="zh-TW" i="1" dirty="0" smtClean="0"/>
              <a:t>K</a:t>
            </a:r>
            <a:r>
              <a:rPr lang="en-US" altLang="zh-TW" baseline="-25000" dirty="0" smtClean="0"/>
              <a:t>2 </a:t>
            </a:r>
            <a:r>
              <a:rPr lang="zh-TW" altLang="zh-TW" dirty="0" smtClean="0"/>
              <a:t>履約價相對的被高估，設</a:t>
            </a:r>
            <a:r>
              <a:rPr lang="en-US" altLang="zh-TW" i="1" dirty="0" smtClean="0"/>
              <a:t>w </a:t>
            </a:r>
            <a:r>
              <a:rPr lang="en-US" altLang="zh-TW" dirty="0" smtClean="0"/>
              <a:t>=1/2</a:t>
            </a:r>
            <a:r>
              <a:rPr lang="zh-TW" altLang="zh-TW" dirty="0" smtClean="0"/>
              <a:t>時，可以藉由賣兩個</a:t>
            </a:r>
            <a:r>
              <a:rPr lang="en-US" altLang="zh-TW" i="1" dirty="0" smtClean="0"/>
              <a:t>K</a:t>
            </a:r>
            <a:r>
              <a:rPr lang="en-US" altLang="zh-TW" baseline="-25000" dirty="0" smtClean="0"/>
              <a:t>2 </a:t>
            </a:r>
            <a:r>
              <a:rPr lang="zh-TW" altLang="zh-TW" dirty="0" smtClean="0"/>
              <a:t>的買權並買進</a:t>
            </a:r>
            <a:r>
              <a:rPr lang="en-US" altLang="zh-TW" i="1" dirty="0" smtClean="0"/>
              <a:t>K</a:t>
            </a:r>
            <a:r>
              <a:rPr lang="en-US" altLang="zh-TW" baseline="-25000" dirty="0" smtClean="0"/>
              <a:t>1 </a:t>
            </a:r>
            <a:r>
              <a:rPr lang="zh-TW" altLang="zh-TW" dirty="0" smtClean="0"/>
              <a:t>及</a:t>
            </a:r>
            <a:r>
              <a:rPr lang="en-US" altLang="zh-TW" dirty="0" smtClean="0"/>
              <a:t>3 </a:t>
            </a:r>
            <a:r>
              <a:rPr lang="en-US" altLang="zh-TW" i="1" dirty="0" smtClean="0"/>
              <a:t>K</a:t>
            </a:r>
            <a:r>
              <a:rPr lang="en-US" altLang="zh-TW" baseline="-25000" dirty="0" smtClean="0"/>
              <a:t>3 </a:t>
            </a:r>
            <a:r>
              <a:rPr lang="zh-TW" altLang="zh-TW" dirty="0" smtClean="0"/>
              <a:t>的買權各一個，從中套利。</a:t>
            </a:r>
          </a:p>
        </p:txBody>
      </p:sp>
      <p:graphicFrame>
        <p:nvGraphicFramePr>
          <p:cNvPr id="2052" name="Object 4"/>
          <p:cNvGraphicFramePr>
            <a:graphicFrameLocks noChangeAspect="1"/>
          </p:cNvGraphicFramePr>
          <p:nvPr/>
        </p:nvGraphicFramePr>
        <p:xfrm>
          <a:off x="827584" y="1700808"/>
          <a:ext cx="5003800" cy="504825"/>
        </p:xfrm>
        <a:graphic>
          <a:graphicData uri="http://schemas.openxmlformats.org/presentationml/2006/ole">
            <p:oleObj spid="_x0000_s2067" name="方程式" r:id="rId3" imgW="2273300" imgH="228600" progId="Equation.3">
              <p:embed/>
            </p:oleObj>
          </a:graphicData>
        </a:graphic>
      </p:graphicFrame>
      <p:graphicFrame>
        <p:nvGraphicFramePr>
          <p:cNvPr id="2053" name="Object 5"/>
          <p:cNvGraphicFramePr>
            <a:graphicFrameLocks noChangeAspect="1"/>
          </p:cNvGraphicFramePr>
          <p:nvPr/>
        </p:nvGraphicFramePr>
        <p:xfrm>
          <a:off x="899592" y="2204864"/>
          <a:ext cx="4806950" cy="522288"/>
        </p:xfrm>
        <a:graphic>
          <a:graphicData uri="http://schemas.openxmlformats.org/presentationml/2006/ole">
            <p:oleObj spid="_x0000_s2068" name="方程式" r:id="rId4" imgW="2222500" imgH="241300" progId="Equation.3">
              <p:embed/>
            </p:oleObj>
          </a:graphicData>
        </a:graphic>
      </p:graphicFrame>
      <p:graphicFrame>
        <p:nvGraphicFramePr>
          <p:cNvPr id="2054" name="Object 6"/>
          <p:cNvGraphicFramePr>
            <a:graphicFrameLocks noChangeAspect="1"/>
          </p:cNvGraphicFramePr>
          <p:nvPr/>
        </p:nvGraphicFramePr>
        <p:xfrm>
          <a:off x="1835696" y="2780928"/>
          <a:ext cx="3384550" cy="508000"/>
        </p:xfrm>
        <a:graphic>
          <a:graphicData uri="http://schemas.openxmlformats.org/presentationml/2006/ole">
            <p:oleObj spid="_x0000_s2069" name="方程式" r:id="rId5" imgW="1524000" imgH="228600" progId="Equation.3">
              <p:embed/>
            </p:oleObj>
          </a:graphicData>
        </a:graphic>
      </p:graphicFrame>
    </p:spTree>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TotalTime>
  <Words>1241</Words>
  <Application>Microsoft Office PowerPoint</Application>
  <PresentationFormat>如螢幕大小 (4:3)</PresentationFormat>
  <Paragraphs>63</Paragraphs>
  <Slides>14</Slides>
  <Notes>0</Notes>
  <HiddenSlides>0</HiddenSlides>
  <MMClips>0</MMClips>
  <ScaleCrop>false</ScaleCrop>
  <HeadingPairs>
    <vt:vector size="6" baseType="variant">
      <vt:variant>
        <vt:lpstr>佈景主題</vt:lpstr>
      </vt:variant>
      <vt:variant>
        <vt:i4>1</vt:i4>
      </vt:variant>
      <vt:variant>
        <vt:lpstr>內嵌 OLE 伺服程式</vt:lpstr>
      </vt:variant>
      <vt:variant>
        <vt:i4>1</vt:i4>
      </vt:variant>
      <vt:variant>
        <vt:lpstr>投影片標題</vt:lpstr>
      </vt:variant>
      <vt:variant>
        <vt:i4>14</vt:i4>
      </vt:variant>
    </vt:vector>
  </HeadingPairs>
  <TitlesOfParts>
    <vt:vector size="16" baseType="lpstr">
      <vt:lpstr>Office 佈景主題</vt:lpstr>
      <vt:lpstr>方程式</vt:lpstr>
      <vt:lpstr>進度報告</vt:lpstr>
      <vt:lpstr>本周進度</vt:lpstr>
      <vt:lpstr>研究動機與問題</vt:lpstr>
      <vt:lpstr>研究動機與問題</vt:lpstr>
      <vt:lpstr>研究動機與問題</vt:lpstr>
      <vt:lpstr>買賣權價差 </vt:lpstr>
      <vt:lpstr>買賣權價差</vt:lpstr>
      <vt:lpstr>蝶狀價差</vt:lpstr>
      <vt:lpstr>蝶狀價差</vt:lpstr>
      <vt:lpstr>箱型價差</vt:lpstr>
      <vt:lpstr>箱型價差</vt:lpstr>
      <vt:lpstr>Put-Call Future Parity</vt:lpstr>
      <vt:lpstr>Put-Call Future Parity</vt:lpstr>
      <vt:lpstr>最新近況</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進度報告</dc:title>
  <dc:creator>Cindy</dc:creator>
  <cp:lastModifiedBy>Kandy</cp:lastModifiedBy>
  <cp:revision>14</cp:revision>
  <dcterms:created xsi:type="dcterms:W3CDTF">2013-02-05T15:53:59Z</dcterms:created>
  <dcterms:modified xsi:type="dcterms:W3CDTF">2013-02-06T05:43:25Z</dcterms:modified>
</cp:coreProperties>
</file>